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1"/>
  </p:notesMasterIdLst>
  <p:sldIdLst>
    <p:sldId id="325" r:id="rId2"/>
    <p:sldId id="310" r:id="rId3"/>
    <p:sldId id="261" r:id="rId4"/>
    <p:sldId id="311" r:id="rId5"/>
    <p:sldId id="313" r:id="rId6"/>
    <p:sldId id="335" r:id="rId7"/>
    <p:sldId id="299" r:id="rId8"/>
    <p:sldId id="257" r:id="rId9"/>
    <p:sldId id="315" r:id="rId10"/>
    <p:sldId id="334" r:id="rId11"/>
    <p:sldId id="297" r:id="rId12"/>
    <p:sldId id="314" r:id="rId13"/>
    <p:sldId id="312" r:id="rId14"/>
    <p:sldId id="298" r:id="rId15"/>
    <p:sldId id="291" r:id="rId16"/>
    <p:sldId id="262" r:id="rId17"/>
    <p:sldId id="293" r:id="rId18"/>
    <p:sldId id="294" r:id="rId19"/>
    <p:sldId id="258" r:id="rId20"/>
    <p:sldId id="292" r:id="rId21"/>
    <p:sldId id="285" r:id="rId22"/>
    <p:sldId id="290" r:id="rId23"/>
    <p:sldId id="289" r:id="rId24"/>
    <p:sldId id="319" r:id="rId25"/>
    <p:sldId id="278" r:id="rId26"/>
    <p:sldId id="304" r:id="rId27"/>
    <p:sldId id="303" r:id="rId28"/>
    <p:sldId id="326" r:id="rId29"/>
    <p:sldId id="265" r:id="rId30"/>
    <p:sldId id="329" r:id="rId31"/>
    <p:sldId id="264" r:id="rId32"/>
    <p:sldId id="288" r:id="rId33"/>
    <p:sldId id="327" r:id="rId34"/>
    <p:sldId id="307" r:id="rId35"/>
    <p:sldId id="300" r:id="rId36"/>
    <p:sldId id="333" r:id="rId37"/>
    <p:sldId id="320" r:id="rId38"/>
    <p:sldId id="308" r:id="rId39"/>
    <p:sldId id="328" r:id="rId40"/>
    <p:sldId id="301" r:id="rId41"/>
    <p:sldId id="309" r:id="rId42"/>
    <p:sldId id="302" r:id="rId43"/>
    <p:sldId id="322" r:id="rId44"/>
    <p:sldId id="323" r:id="rId45"/>
    <p:sldId id="324" r:id="rId46"/>
    <p:sldId id="330" r:id="rId47"/>
    <p:sldId id="336" r:id="rId48"/>
    <p:sldId id="331" r:id="rId49"/>
    <p:sldId id="332"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76059"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sorterViewPr>
    <p:cViewPr>
      <p:scale>
        <a:sx n="100" d="100"/>
        <a:sy n="100" d="100"/>
      </p:scale>
      <p:origin x="0" y="-774"/>
    </p:cViewPr>
  </p:sorter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C88E6-8D29-4856-A61F-693A25554ECC}" type="datetimeFigureOut">
              <a:rPr lang="en-AU" smtClean="0"/>
              <a:t>31/05/2024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1BBAD-96D7-406B-9D73-852E09BE0698}" type="slidenum">
              <a:rPr lang="en-AU" smtClean="0"/>
              <a:t>'#'</a:t>
            </a:fld>
            <a:endParaRPr lang="en-AU"/>
          </a:p>
        </p:txBody>
      </p:sp>
    </p:spTree>
    <p:extLst>
      <p:ext uri="{BB962C8B-B14F-4D97-AF65-F5344CB8AC3E}">
        <p14:creationId xmlns:p14="http://schemas.microsoft.com/office/powerpoint/2010/main" val="1800287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861BBAD-96D7-406B-9D73-852E09BE0698}" type="slidenum">
              <a:rPr lang="en-AU" smtClean="0"/>
              <a:t>3</a:t>
            </a:fld>
            <a:endParaRPr lang="en-AU"/>
          </a:p>
        </p:txBody>
      </p:sp>
    </p:spTree>
    <p:extLst>
      <p:ext uri="{BB962C8B-B14F-4D97-AF65-F5344CB8AC3E}">
        <p14:creationId xmlns:p14="http://schemas.microsoft.com/office/powerpoint/2010/main" val="2426163617"/>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861BBAD-96D7-406B-9D73-852E09BE0698}" type="slidenum">
              <a:rPr lang="en-AU" smtClean="0"/>
              <a:t>30</a:t>
            </a:fld>
            <a:endParaRPr lang="en-AU"/>
          </a:p>
        </p:txBody>
      </p:sp>
    </p:spTree>
    <p:extLst>
      <p:ext uri="{BB962C8B-B14F-4D97-AF65-F5344CB8AC3E}">
        <p14:creationId xmlns:p14="http://schemas.microsoft.com/office/powerpoint/2010/main" val="1776351711"/>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861BBAD-96D7-406B-9D73-852E09BE0698}" type="slidenum">
              <a:rPr lang="en-AU" smtClean="0"/>
              <a:t>31</a:t>
            </a:fld>
            <a:endParaRPr lang="en-AU"/>
          </a:p>
        </p:txBody>
      </p:sp>
    </p:spTree>
    <p:extLst>
      <p:ext uri="{BB962C8B-B14F-4D97-AF65-F5344CB8AC3E}">
        <p14:creationId xmlns:p14="http://schemas.microsoft.com/office/powerpoint/2010/main" val="686444932"/>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861BBAD-96D7-406B-9D73-852E09BE0698}" type="slidenum">
              <a:rPr lang="en-AU" smtClean="0"/>
              <a:t>35</a:t>
            </a:fld>
            <a:endParaRPr lang="en-AU"/>
          </a:p>
        </p:txBody>
      </p:sp>
    </p:spTree>
    <p:extLst>
      <p:ext uri="{BB962C8B-B14F-4D97-AF65-F5344CB8AC3E}">
        <p14:creationId xmlns:p14="http://schemas.microsoft.com/office/powerpoint/2010/main" val="2482466878"/>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861BBAD-96D7-406B-9D73-852E09BE0698}" type="slidenum">
              <a:rPr lang="en-AU" smtClean="0"/>
              <a:t>36</a:t>
            </a:fld>
            <a:endParaRPr lang="en-AU"/>
          </a:p>
        </p:txBody>
      </p:sp>
    </p:spTree>
    <p:extLst>
      <p:ext uri="{BB962C8B-B14F-4D97-AF65-F5344CB8AC3E}">
        <p14:creationId xmlns:p14="http://schemas.microsoft.com/office/powerpoint/2010/main" val="1000065599"/>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861BBAD-96D7-406B-9D73-852E09BE0698}" type="slidenum">
              <a:rPr lang="en-AU" smtClean="0"/>
              <a:t>40</a:t>
            </a:fld>
            <a:endParaRPr lang="en-AU"/>
          </a:p>
        </p:txBody>
      </p:sp>
    </p:spTree>
    <p:extLst>
      <p:ext uri="{BB962C8B-B14F-4D97-AF65-F5344CB8AC3E}">
        <p14:creationId xmlns:p14="http://schemas.microsoft.com/office/powerpoint/2010/main" val="249250685"/>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861BBAD-96D7-406B-9D73-852E09BE0698}" type="slidenum">
              <a:rPr lang="en-AU" smtClean="0"/>
              <a:t>47</a:t>
            </a:fld>
            <a:endParaRPr lang="en-AU"/>
          </a:p>
        </p:txBody>
      </p:sp>
    </p:spTree>
    <p:extLst>
      <p:ext uri="{BB962C8B-B14F-4D97-AF65-F5344CB8AC3E}">
        <p14:creationId xmlns:p14="http://schemas.microsoft.com/office/powerpoint/2010/main" val="3943467649"/>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861BBAD-96D7-406B-9D73-852E09BE0698}" type="slidenum">
              <a:rPr lang="en-AU" smtClean="0"/>
              <a:t>6</a:t>
            </a:fld>
            <a:endParaRPr lang="en-AU"/>
          </a:p>
        </p:txBody>
      </p:sp>
    </p:spTree>
    <p:extLst>
      <p:ext uri="{BB962C8B-B14F-4D97-AF65-F5344CB8AC3E}">
        <p14:creationId xmlns:p14="http://schemas.microsoft.com/office/powerpoint/2010/main" val="773055406"/>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861BBAD-96D7-406B-9D73-852E09BE0698}" type="slidenum">
              <a:rPr lang="en-AU" smtClean="0"/>
              <a:t>8</a:t>
            </a:fld>
            <a:endParaRPr lang="en-AU"/>
          </a:p>
        </p:txBody>
      </p:sp>
    </p:spTree>
    <p:extLst>
      <p:ext uri="{BB962C8B-B14F-4D97-AF65-F5344CB8AC3E}">
        <p14:creationId xmlns:p14="http://schemas.microsoft.com/office/powerpoint/2010/main" val="244288150"/>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861BBAD-96D7-406B-9D73-852E09BE0698}" type="slidenum">
              <a:rPr lang="en-AU" smtClean="0"/>
              <a:t>9</a:t>
            </a:fld>
            <a:endParaRPr lang="en-AU"/>
          </a:p>
        </p:txBody>
      </p:sp>
    </p:spTree>
    <p:extLst>
      <p:ext uri="{BB962C8B-B14F-4D97-AF65-F5344CB8AC3E}">
        <p14:creationId xmlns:p14="http://schemas.microsoft.com/office/powerpoint/2010/main" val="1262037905"/>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861BBAD-96D7-406B-9D73-852E09BE0698}" type="slidenum">
              <a:rPr lang="en-AU" smtClean="0"/>
              <a:t>10</a:t>
            </a:fld>
            <a:endParaRPr lang="en-AU"/>
          </a:p>
        </p:txBody>
      </p:sp>
    </p:spTree>
    <p:extLst>
      <p:ext uri="{BB962C8B-B14F-4D97-AF65-F5344CB8AC3E}">
        <p14:creationId xmlns:p14="http://schemas.microsoft.com/office/powerpoint/2010/main" val="1758583210"/>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861BBAD-96D7-406B-9D73-852E09BE0698}" type="slidenum">
              <a:rPr lang="en-AU" smtClean="0"/>
              <a:t>12</a:t>
            </a:fld>
            <a:endParaRPr lang="en-AU"/>
          </a:p>
        </p:txBody>
      </p:sp>
    </p:spTree>
    <p:extLst>
      <p:ext uri="{BB962C8B-B14F-4D97-AF65-F5344CB8AC3E}">
        <p14:creationId xmlns:p14="http://schemas.microsoft.com/office/powerpoint/2010/main" val="2384554926"/>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861BBAD-96D7-406B-9D73-852E09BE0698}" type="slidenum">
              <a:rPr lang="en-AU" smtClean="0"/>
              <a:t>13</a:t>
            </a:fld>
            <a:endParaRPr lang="en-AU"/>
          </a:p>
        </p:txBody>
      </p:sp>
    </p:spTree>
    <p:extLst>
      <p:ext uri="{BB962C8B-B14F-4D97-AF65-F5344CB8AC3E}">
        <p14:creationId xmlns:p14="http://schemas.microsoft.com/office/powerpoint/2010/main" val="4219942799"/>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861BBAD-96D7-406B-9D73-852E09BE0698}" type="slidenum">
              <a:rPr lang="en-AU" smtClean="0"/>
              <a:t>16</a:t>
            </a:fld>
            <a:endParaRPr lang="en-AU"/>
          </a:p>
        </p:txBody>
      </p:sp>
    </p:spTree>
    <p:extLst>
      <p:ext uri="{BB962C8B-B14F-4D97-AF65-F5344CB8AC3E}">
        <p14:creationId xmlns:p14="http://schemas.microsoft.com/office/powerpoint/2010/main" val="3725748477"/>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861BBAD-96D7-406B-9D73-852E09BE0698}" type="slidenum">
              <a:rPr lang="en-AU" smtClean="0"/>
              <a:t>29</a:t>
            </a:fld>
            <a:endParaRPr lang="en-AU"/>
          </a:p>
        </p:txBody>
      </p:sp>
    </p:spTree>
    <p:extLst>
      <p:ext uri="{BB962C8B-B14F-4D97-AF65-F5344CB8AC3E}">
        <p14:creationId xmlns:p14="http://schemas.microsoft.com/office/powerpoint/2010/main" val="3837817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214FF8-E560-47CA-938C-850F579CA4E6}" type="datetimeFigureOut">
              <a:rPr lang="en-AU" smtClean="0"/>
              <a:t>31/05/2024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755C76-80B3-49A3-BD7C-F524E1D7EF06}" type="slidenum">
              <a:rPr lang="en-AU" smtClean="0"/>
              <a:t>‹#›</a:t>
            </a:fld>
            <a:endParaRPr lang="en-AU"/>
          </a:p>
        </p:txBody>
      </p:sp>
    </p:spTree>
    <p:extLst>
      <p:ext uri="{BB962C8B-B14F-4D97-AF65-F5344CB8AC3E}">
        <p14:creationId xmlns:p14="http://schemas.microsoft.com/office/powerpoint/2010/main" val="3367434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214FF8-E560-47CA-938C-850F579CA4E6}" type="datetimeFigureOut">
              <a:rPr lang="en-AU" smtClean="0"/>
              <a:t>31/05/2024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B755C76-80B3-49A3-BD7C-F524E1D7EF06}" type="slidenum">
              <a:rPr lang="en-AU" smtClean="0"/>
              <a:t>‹#›</a:t>
            </a:fld>
            <a:endParaRPr lang="en-AU"/>
          </a:p>
        </p:txBody>
      </p:sp>
    </p:spTree>
    <p:extLst>
      <p:ext uri="{BB962C8B-B14F-4D97-AF65-F5344CB8AC3E}">
        <p14:creationId xmlns:p14="http://schemas.microsoft.com/office/powerpoint/2010/main" val="4175684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214FF8-E560-47CA-938C-850F579CA4E6}" type="datetimeFigureOut">
              <a:rPr lang="en-AU" smtClean="0"/>
              <a:t>31/05/2024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B755C76-80B3-49A3-BD7C-F524E1D7EF06}" type="slidenum">
              <a:rPr lang="en-AU" smtClean="0"/>
              <a:t>‹#›</a:t>
            </a:fld>
            <a:endParaRPr lang="en-AU"/>
          </a:p>
        </p:txBody>
      </p:sp>
    </p:spTree>
    <p:extLst>
      <p:ext uri="{BB962C8B-B14F-4D97-AF65-F5344CB8AC3E}">
        <p14:creationId xmlns:p14="http://schemas.microsoft.com/office/powerpoint/2010/main" val="3317620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214FF8-E560-47CA-938C-850F579CA4E6}" type="datetimeFigureOut">
              <a:rPr lang="en-AU" smtClean="0"/>
              <a:t>31/05/2024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B755C76-80B3-49A3-BD7C-F524E1D7EF06}" type="slidenum">
              <a:rPr lang="en-AU" smtClean="0"/>
              <a:t>‹#›</a:t>
            </a:fld>
            <a:endParaRPr lang="en-A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1973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214FF8-E560-47CA-938C-850F579CA4E6}" type="datetimeFigureOut">
              <a:rPr lang="en-AU" smtClean="0"/>
              <a:t>31/05/2024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B755C76-80B3-49A3-BD7C-F524E1D7EF06}" type="slidenum">
              <a:rPr lang="en-AU" smtClean="0"/>
              <a:t>‹#›</a:t>
            </a:fld>
            <a:endParaRPr lang="en-AU"/>
          </a:p>
        </p:txBody>
      </p:sp>
    </p:spTree>
    <p:extLst>
      <p:ext uri="{BB962C8B-B14F-4D97-AF65-F5344CB8AC3E}">
        <p14:creationId xmlns:p14="http://schemas.microsoft.com/office/powerpoint/2010/main" val="3403008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D214FF8-E560-47CA-938C-850F579CA4E6}" type="datetimeFigureOut">
              <a:rPr lang="en-AU" smtClean="0"/>
              <a:t>31/05/2024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B755C76-80B3-49A3-BD7C-F524E1D7EF06}" type="slidenum">
              <a:rPr lang="en-AU" smtClean="0"/>
              <a:t>‹#›</a:t>
            </a:fld>
            <a:endParaRPr lang="en-AU"/>
          </a:p>
        </p:txBody>
      </p:sp>
    </p:spTree>
    <p:extLst>
      <p:ext uri="{BB962C8B-B14F-4D97-AF65-F5344CB8AC3E}">
        <p14:creationId xmlns:p14="http://schemas.microsoft.com/office/powerpoint/2010/main" val="2713951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D214FF8-E560-47CA-938C-850F579CA4E6}" type="datetimeFigureOut">
              <a:rPr lang="en-AU" smtClean="0"/>
              <a:t>31/05/2024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B755C76-80B3-49A3-BD7C-F524E1D7EF06}" type="slidenum">
              <a:rPr lang="en-AU" smtClean="0"/>
              <a:t>‹#›</a:t>
            </a:fld>
            <a:endParaRPr lang="en-AU"/>
          </a:p>
        </p:txBody>
      </p:sp>
    </p:spTree>
    <p:extLst>
      <p:ext uri="{BB962C8B-B14F-4D97-AF65-F5344CB8AC3E}">
        <p14:creationId xmlns:p14="http://schemas.microsoft.com/office/powerpoint/2010/main" val="4164948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14FF8-E560-47CA-938C-850F579CA4E6}" type="datetimeFigureOut">
              <a:rPr lang="en-AU" smtClean="0"/>
              <a:t>31/05/2024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755C76-80B3-49A3-BD7C-F524E1D7EF06}" type="slidenum">
              <a:rPr lang="en-AU" smtClean="0"/>
              <a:t>‹#›</a:t>
            </a:fld>
            <a:endParaRPr lang="en-AU"/>
          </a:p>
        </p:txBody>
      </p:sp>
    </p:spTree>
    <p:extLst>
      <p:ext uri="{BB962C8B-B14F-4D97-AF65-F5344CB8AC3E}">
        <p14:creationId xmlns:p14="http://schemas.microsoft.com/office/powerpoint/2010/main" val="4385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14FF8-E560-47CA-938C-850F579CA4E6}" type="datetimeFigureOut">
              <a:rPr lang="en-AU" smtClean="0"/>
              <a:t>31/05/2024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755C76-80B3-49A3-BD7C-F524E1D7EF06}" type="slidenum">
              <a:rPr lang="en-AU" smtClean="0"/>
              <a:t>‹#›</a:t>
            </a:fld>
            <a:endParaRPr lang="en-AU"/>
          </a:p>
        </p:txBody>
      </p:sp>
    </p:spTree>
    <p:extLst>
      <p:ext uri="{BB962C8B-B14F-4D97-AF65-F5344CB8AC3E}">
        <p14:creationId xmlns:p14="http://schemas.microsoft.com/office/powerpoint/2010/main" val="4197644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D214FF8-E560-47CA-938C-850F579CA4E6}" type="datetimeFigureOut">
              <a:rPr lang="en-AU" smtClean="0"/>
              <a:t>31/05/2024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755C76-80B3-49A3-BD7C-F524E1D7EF06}" type="slidenum">
              <a:rPr lang="en-AU" smtClean="0"/>
              <a:t>‹#›</a:t>
            </a:fld>
            <a:endParaRPr lang="en-AU"/>
          </a:p>
        </p:txBody>
      </p:sp>
    </p:spTree>
    <p:extLst>
      <p:ext uri="{BB962C8B-B14F-4D97-AF65-F5344CB8AC3E}">
        <p14:creationId xmlns:p14="http://schemas.microsoft.com/office/powerpoint/2010/main" val="293245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214FF8-E560-47CA-938C-850F579CA4E6}" type="datetimeFigureOut">
              <a:rPr lang="en-AU" smtClean="0"/>
              <a:t>31/05/2024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755C76-80B3-49A3-BD7C-F524E1D7EF06}" type="slidenum">
              <a:rPr lang="en-AU" smtClean="0"/>
              <a:t>‹#›</a:t>
            </a:fld>
            <a:endParaRPr lang="en-AU"/>
          </a:p>
        </p:txBody>
      </p:sp>
    </p:spTree>
    <p:extLst>
      <p:ext uri="{BB962C8B-B14F-4D97-AF65-F5344CB8AC3E}">
        <p14:creationId xmlns:p14="http://schemas.microsoft.com/office/powerpoint/2010/main" val="299551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D214FF8-E560-47CA-938C-850F579CA4E6}" type="datetimeFigureOut">
              <a:rPr lang="en-AU" smtClean="0"/>
              <a:t>31/05/2024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B755C76-80B3-49A3-BD7C-F524E1D7EF06}" type="slidenum">
              <a:rPr lang="en-AU" smtClean="0"/>
              <a:t>‹#›</a:t>
            </a:fld>
            <a:endParaRPr lang="en-AU"/>
          </a:p>
        </p:txBody>
      </p:sp>
    </p:spTree>
    <p:extLst>
      <p:ext uri="{BB962C8B-B14F-4D97-AF65-F5344CB8AC3E}">
        <p14:creationId xmlns:p14="http://schemas.microsoft.com/office/powerpoint/2010/main" val="335676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214FF8-E560-47CA-938C-850F579CA4E6}" type="datetimeFigureOut">
              <a:rPr lang="en-AU" smtClean="0"/>
              <a:t>31/05/2024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B755C76-80B3-49A3-BD7C-F524E1D7EF06}" type="slidenum">
              <a:rPr lang="en-AU" smtClean="0"/>
              <a:t>‹#›</a:t>
            </a:fld>
            <a:endParaRPr lang="en-AU"/>
          </a:p>
        </p:txBody>
      </p:sp>
    </p:spTree>
    <p:extLst>
      <p:ext uri="{BB962C8B-B14F-4D97-AF65-F5344CB8AC3E}">
        <p14:creationId xmlns:p14="http://schemas.microsoft.com/office/powerpoint/2010/main" val="413800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214FF8-E560-47CA-938C-850F579CA4E6}" type="datetimeFigureOut">
              <a:rPr lang="en-AU" smtClean="0"/>
              <a:t>31/05/2024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B755C76-80B3-49A3-BD7C-F524E1D7EF06}" type="slidenum">
              <a:rPr lang="en-AU" smtClean="0"/>
              <a:t>‹#›</a:t>
            </a:fld>
            <a:endParaRPr lang="en-AU"/>
          </a:p>
        </p:txBody>
      </p:sp>
      <p:pic>
        <p:nvPicPr>
          <p:cNvPr id="6" name="Picture 5">
            <a:extLst>
              <a:ext uri="{FF2B5EF4-FFF2-40B4-BE49-F238E27FC236}">
                <a16:creationId xmlns:a16="http://schemas.microsoft.com/office/drawing/2014/main" id="{C8B0DA9A-DAFD-40CE-B817-E3A627B94EE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9355" b="4349"/>
          <a:stretch/>
        </p:blipFill>
        <p:spPr>
          <a:xfrm>
            <a:off x="0" y="0"/>
            <a:ext cx="12226267" cy="6858000"/>
          </a:xfrm>
          <a:prstGeom prst="rect">
            <a:avLst/>
          </a:prstGeom>
        </p:spPr>
      </p:pic>
      <p:sp>
        <p:nvSpPr>
          <p:cNvPr id="7" name="Rectangle 6">
            <a:extLst>
              <a:ext uri="{FF2B5EF4-FFF2-40B4-BE49-F238E27FC236}">
                <a16:creationId xmlns:a16="http://schemas.microsoft.com/office/drawing/2014/main" id="{AE4C9748-3ACC-4B21-AAEF-595BD674DECF}"/>
              </a:ext>
            </a:extLst>
          </p:cNvPr>
          <p:cNvSpPr/>
          <p:nvPr userDrawn="1"/>
        </p:nvSpPr>
        <p:spPr>
          <a:xfrm>
            <a:off x="0" y="-4804"/>
            <a:ext cx="12226267" cy="6857999"/>
          </a:xfrm>
          <a:prstGeom prst="rect">
            <a:avLst/>
          </a:prstGeom>
          <a:solidFill>
            <a:srgbClr val="000000">
              <a:alpha val="78039"/>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7502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14FF8-E560-47CA-938C-850F579CA4E6}" type="datetimeFigureOut">
              <a:rPr lang="en-AU" smtClean="0"/>
              <a:t>31/05/2024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B755C76-80B3-49A3-BD7C-F524E1D7EF06}" type="slidenum">
              <a:rPr lang="en-AU" smtClean="0"/>
              <a:t>‹#›</a:t>
            </a:fld>
            <a:endParaRPr lang="en-AU"/>
          </a:p>
        </p:txBody>
      </p:sp>
    </p:spTree>
    <p:extLst>
      <p:ext uri="{BB962C8B-B14F-4D97-AF65-F5344CB8AC3E}">
        <p14:creationId xmlns:p14="http://schemas.microsoft.com/office/powerpoint/2010/main" val="52285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214FF8-E560-47CA-938C-850F579CA4E6}" type="datetimeFigureOut">
              <a:rPr lang="en-AU" smtClean="0"/>
              <a:t>31/05/2024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B755C76-80B3-49A3-BD7C-F524E1D7EF06}" type="slidenum">
              <a:rPr lang="en-AU" smtClean="0"/>
              <a:t>‹#›</a:t>
            </a:fld>
            <a:endParaRPr lang="en-AU"/>
          </a:p>
        </p:txBody>
      </p:sp>
    </p:spTree>
    <p:extLst>
      <p:ext uri="{BB962C8B-B14F-4D97-AF65-F5344CB8AC3E}">
        <p14:creationId xmlns:p14="http://schemas.microsoft.com/office/powerpoint/2010/main" val="106538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214FF8-E560-47CA-938C-850F579CA4E6}" type="datetimeFigureOut">
              <a:rPr lang="en-AU" smtClean="0"/>
              <a:t>31/05/2024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B755C76-80B3-49A3-BD7C-F524E1D7EF06}" type="slidenum">
              <a:rPr lang="en-AU" smtClean="0"/>
              <a:t>‹#›</a:t>
            </a:fld>
            <a:endParaRPr lang="en-AU"/>
          </a:p>
        </p:txBody>
      </p:sp>
    </p:spTree>
    <p:extLst>
      <p:ext uri="{BB962C8B-B14F-4D97-AF65-F5344CB8AC3E}">
        <p14:creationId xmlns:p14="http://schemas.microsoft.com/office/powerpoint/2010/main" val="1130207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Cliquez pour modifier le style du titre principal</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D214FF8-E560-47CA-938C-850F579CA4E6}" type="datetimeFigureOut">
              <a:rPr lang="en-AU" smtClean="0"/>
              <a:t>31/05/2024</a:t>
            </a:fld>
            <a:endParaRPr lang="en-A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A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B755C76-80B3-49A3-BD7C-F524E1D7EF06}" type="slidenum">
              <a:rPr lang="en-AU" smtClean="0"/>
              <a:t>'#'</a:t>
            </a:fld>
            <a:endParaRPr lang="en-AU"/>
          </a:p>
        </p:txBody>
      </p:sp>
    </p:spTree>
    <p:extLst>
      <p:ext uri="{BB962C8B-B14F-4D97-AF65-F5344CB8AC3E}">
        <p14:creationId xmlns:p14="http://schemas.microsoft.com/office/powerpoint/2010/main" val="2085311066"/>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21F3-5887-4B0A-9241-6926295920FD}"/>
              </a:ext>
            </a:extLst>
          </p:cNvPr>
          <p:cNvSpPr>
            <a:spLocks noGrp="1"/>
          </p:cNvSpPr>
          <p:nvPr>
            <p:ph type="title"/>
          </p:nvPr>
        </p:nvSpPr>
        <p:spPr/>
        <p:txBody>
          <a:bodyPr/>
          <a:lstStyle/>
          <a:p>
            <a:r>
              <a:rPr lang="en-US" dirty="0">
                <a:solidFill>
                  <a:schemeClr val="tx1"/>
                </a:solidFill>
              </a:rPr>
              <a:t>La ligne de </a:t>
            </a:r>
            <a:r>
              <a:rPr lang="en-US" dirty="0">
                <a:solidFill>
                  <a:schemeClr val="tx1"/>
                </a:solidFill>
              </a:rPr>
              <a:t>progression/restauration</a:t>
            </a:r>
            <a:endParaRPr lang="en-AU" dirty="0">
              <a:solidFill>
                <a:schemeClr val="tx1"/>
              </a:solidFill>
            </a:endParaRPr>
          </a:p>
        </p:txBody>
      </p:sp>
      <p:pic>
        <p:nvPicPr>
          <p:cNvPr id="15" name="Content Placeholder 14" descr="A drawing of a drawing of a drawing of a drawing of a drawing of a drawing of a drawing of a drawing of a drawing of a drawing of a drawing of a drawing of a drawing of&#10;&#10;Description automatically generated">
            <a:extLst>
              <a:ext uri="{FF2B5EF4-FFF2-40B4-BE49-F238E27FC236}">
                <a16:creationId xmlns:a16="http://schemas.microsoft.com/office/drawing/2014/main" id="{8E5B89AA-5A9A-0981-F1D6-39300B12F1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014" y="2020209"/>
            <a:ext cx="11951972" cy="4020373"/>
          </a:xfrm>
        </p:spPr>
      </p:pic>
      <p:sp>
        <p:nvSpPr>
          <p:cNvPr id="16" name="TextBox 15">
            <a:extLst>
              <a:ext uri="{FF2B5EF4-FFF2-40B4-BE49-F238E27FC236}">
                <a16:creationId xmlns:a16="http://schemas.microsoft.com/office/drawing/2014/main" id="{FEFBEBE5-C875-0CF7-D632-82AB99E1268D}"/>
              </a:ext>
            </a:extLst>
          </p:cNvPr>
          <p:cNvSpPr txBox="1"/>
          <p:nvPr/>
        </p:nvSpPr>
        <p:spPr>
          <a:xfrm>
            <a:off x="5273964" y="2410690"/>
            <a:ext cx="1616363" cy="849745"/>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348510114"/>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038F-27B4-4F5A-B158-07592D99917C}"/>
              </a:ext>
            </a:extLst>
          </p:cNvPr>
          <p:cNvSpPr>
            <a:spLocks noGrp="1"/>
          </p:cNvSpPr>
          <p:nvPr>
            <p:ph type="title"/>
          </p:nvPr>
        </p:nvSpPr>
        <p:spPr/>
        <p:txBody>
          <a:bodyPr>
            <a:normAutofit fontScale="90000"/>
          </a:bodyPr>
          <a:lstStyle/>
          <a:p>
            <a:r>
              <a:rPr lang="en-AU" dirty="0"/>
              <a:t>John Adams - </a:t>
            </a:r>
            <a:r>
              <a:rPr lang="en-AU" i="1" dirty="0" err="1"/>
              <a:t>Défense </a:t>
            </a:r>
            <a:r>
              <a:rPr lang="en-AU" i="1" dirty="0"/>
              <a:t>des constitutions du gouvernement des États-Unis d'Amérique </a:t>
            </a:r>
            <a:r>
              <a:rPr lang="en-AU" dirty="0"/>
              <a:t>(1787)</a:t>
            </a:r>
            <a:endParaRPr lang="en-AU" dirty="0">
              <a:solidFill>
                <a:schemeClr val="tx1"/>
              </a:solidFill>
            </a:endParaRPr>
          </a:p>
        </p:txBody>
      </p:sp>
      <p:sp>
        <p:nvSpPr>
          <p:cNvPr id="3" name="Content Placeholder 2">
            <a:extLst>
              <a:ext uri="{FF2B5EF4-FFF2-40B4-BE49-F238E27FC236}">
                <a16:creationId xmlns:a16="http://schemas.microsoft.com/office/drawing/2014/main" id="{0C0BBE6C-EE9B-4FE9-AFC9-08C39C2DEF21}"/>
              </a:ext>
            </a:extLst>
          </p:cNvPr>
          <p:cNvSpPr>
            <a:spLocks noGrp="1"/>
          </p:cNvSpPr>
          <p:nvPr>
            <p:ph idx="1"/>
          </p:nvPr>
        </p:nvSpPr>
        <p:spPr>
          <a:xfrm>
            <a:off x="913795" y="1732449"/>
            <a:ext cx="10456570" cy="5026160"/>
          </a:xfrm>
        </p:spPr>
        <p:txBody>
          <a:bodyPr>
            <a:noAutofit/>
          </a:bodyPr>
          <a:lstStyle/>
          <a:p>
            <a:pPr marL="36900" indent="0">
              <a:buNone/>
            </a:pPr>
            <a:endParaRPr lang="en-US" sz="3200" dirty="0">
              <a:effectLst/>
              <a:latin typeface="Open Sans"/>
              <a:cs typeface="Calibri" panose="020F0502020204030204" pitchFamily="34" charset="0"/>
            </a:endParaRPr>
          </a:p>
          <a:p>
            <a:pPr marL="36900" indent="0">
              <a:buNone/>
            </a:pPr>
            <a:r>
              <a:rPr lang="en-US" sz="3200" b="0" dirty="0">
                <a:solidFill>
                  <a:schemeClr val="tx1"/>
                </a:solidFill>
                <a:effectLst/>
                <a:latin typeface="Open Sans"/>
                <a:cs typeface="Calibri" panose="020F0502020204030204" pitchFamily="34" charset="0"/>
              </a:rPr>
              <a:t>"Si une majorité contrôlait toutes les branches du gouvernement, on </a:t>
            </a:r>
            <a:r>
              <a:rPr lang="en-US" sz="3200" dirty="0">
                <a:effectLst/>
                <a:latin typeface="Open Sans"/>
                <a:cs typeface="Calibri" panose="020F0502020204030204" pitchFamily="34" charset="0"/>
              </a:rPr>
              <a:t>commencerait par </a:t>
            </a:r>
            <a:r>
              <a:rPr lang="en-US" sz="3200" b="0" dirty="0">
                <a:solidFill>
                  <a:schemeClr val="tx1"/>
                </a:solidFill>
                <a:effectLst/>
                <a:latin typeface="Open Sans"/>
                <a:cs typeface="Calibri" panose="020F0502020204030204" pitchFamily="34" charset="0"/>
              </a:rPr>
              <a:t>abolir les dettes</a:t>
            </a:r>
            <a:r>
              <a:rPr lang="en-US" sz="3200" dirty="0">
                <a:effectLst/>
                <a:latin typeface="Open Sans"/>
                <a:cs typeface="Calibri" panose="020F0502020204030204" pitchFamily="34" charset="0"/>
              </a:rPr>
              <a:t>, on taxerait lourdement les riches et pas du tout les autres, et enfin on exigerait et on voterait une vision carrément égalitaire de tout".</a:t>
            </a:r>
            <a:endParaRPr lang="en-US" sz="3200" b="0"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2534347"/>
      </p:ext>
    </p:extLst>
  </p:cSld>
  <p:clrMapOvr>
    <a:masterClrMapping/>
  </p:clrMapOvr>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9436-6B20-4539-8DA9-D86AA1477566}"/>
              </a:ext>
            </a:extLst>
          </p:cNvPr>
          <p:cNvSpPr>
            <a:spLocks noGrp="1"/>
          </p:cNvSpPr>
          <p:nvPr>
            <p:ph type="title"/>
          </p:nvPr>
        </p:nvSpPr>
        <p:spPr>
          <a:xfrm>
            <a:off x="913795" y="609599"/>
            <a:ext cx="4334066" cy="4465983"/>
          </a:xfrm>
        </p:spPr>
        <p:txBody>
          <a:bodyPr>
            <a:noAutofit/>
          </a:bodyPr>
          <a:lstStyle/>
          <a:p>
            <a:r>
              <a:rPr lang="en-AU" sz="4400" dirty="0"/>
              <a:t>La Constitution des États-Unis</a:t>
            </a:r>
            <a:br>
              <a:rPr lang="en-AU" sz="4400" dirty="0"/>
            </a:br>
            <a:br>
              <a:rPr lang="en-AU" sz="4400" dirty="0"/>
            </a:br>
            <a:r>
              <a:rPr lang="en-AU" sz="4400" dirty="0"/>
              <a:t>4 mars 1789</a:t>
            </a:r>
          </a:p>
        </p:txBody>
      </p:sp>
      <p:pic>
        <p:nvPicPr>
          <p:cNvPr id="5" name="Content Placeholder 4" descr="document_520_2">
            <a:extLst>
              <a:ext uri="{FF2B5EF4-FFF2-40B4-BE49-F238E27FC236}">
                <a16:creationId xmlns:a16="http://schemas.microsoft.com/office/drawing/2014/main" id="{50D61C29-E9F8-4343-9D64-D2E49DEF72F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03235" y="198783"/>
            <a:ext cx="5274970" cy="6440556"/>
          </a:xfrm>
          <a:prstGeom prst="rect">
            <a:avLst/>
          </a:prstGeom>
          <a:noFill/>
          <a:ln>
            <a:noFill/>
          </a:ln>
        </p:spPr>
      </p:pic>
    </p:spTree>
    <p:extLst>
      <p:ext uri="{BB962C8B-B14F-4D97-AF65-F5344CB8AC3E}">
        <p14:creationId xmlns:p14="http://schemas.microsoft.com/office/powerpoint/2010/main" val="2977276644"/>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038F-27B4-4F5A-B158-07592D99917C}"/>
              </a:ext>
            </a:extLst>
          </p:cNvPr>
          <p:cNvSpPr>
            <a:spLocks noGrp="1"/>
          </p:cNvSpPr>
          <p:nvPr>
            <p:ph type="title"/>
          </p:nvPr>
        </p:nvSpPr>
        <p:spPr/>
        <p:txBody>
          <a:bodyPr/>
          <a:lstStyle/>
          <a:p>
            <a:r>
              <a:rPr lang="en-AU" dirty="0">
                <a:solidFill>
                  <a:schemeClr val="tx1"/>
                </a:solidFill>
              </a:rPr>
              <a:t>La Constitution américaine, 4 mars 1789</a:t>
            </a:r>
          </a:p>
        </p:txBody>
      </p:sp>
      <p:sp>
        <p:nvSpPr>
          <p:cNvPr id="3" name="Content Placeholder 2">
            <a:extLst>
              <a:ext uri="{FF2B5EF4-FFF2-40B4-BE49-F238E27FC236}">
                <a16:creationId xmlns:a16="http://schemas.microsoft.com/office/drawing/2014/main" id="{0C0BBE6C-EE9B-4FE9-AFC9-08C39C2DEF21}"/>
              </a:ext>
            </a:extLst>
          </p:cNvPr>
          <p:cNvSpPr>
            <a:spLocks noGrp="1"/>
          </p:cNvSpPr>
          <p:nvPr>
            <p:ph idx="1"/>
          </p:nvPr>
        </p:nvSpPr>
        <p:spPr>
          <a:xfrm>
            <a:off x="913795" y="1732449"/>
            <a:ext cx="10456570" cy="5026160"/>
          </a:xfrm>
        </p:spPr>
        <p:txBody>
          <a:bodyPr>
            <a:noAutofit/>
          </a:bodyPr>
          <a:lstStyle/>
          <a:p>
            <a:pPr marL="36900" indent="0" algn="l">
              <a:buNone/>
            </a:pPr>
            <a:r>
              <a:rPr lang="en-US" sz="2800" b="1" i="0" dirty="0">
                <a:solidFill>
                  <a:schemeClr val="tx1"/>
                </a:solidFill>
                <a:effectLst/>
                <a:latin typeface="benton-sans"/>
              </a:rPr>
              <a:t>Article 1, section </a:t>
            </a:r>
            <a:r>
              <a:rPr lang="en-US" sz="2800" b="1" dirty="0">
                <a:effectLst/>
                <a:latin typeface="benton-sans"/>
              </a:rPr>
              <a:t>IV </a:t>
            </a:r>
            <a:r>
              <a:rPr lang="en-US" sz="2800" b="1" i="0" dirty="0">
                <a:solidFill>
                  <a:schemeClr val="tx1"/>
                </a:solidFill>
                <a:effectLst/>
                <a:latin typeface="benton-sans"/>
              </a:rPr>
              <a:t>: Élections</a:t>
            </a:r>
          </a:p>
          <a:p>
            <a:pPr marL="36900" indent="0" algn="l">
              <a:buNone/>
            </a:pPr>
            <a:r>
              <a:rPr lang="en-US" sz="2800" b="0" i="0" dirty="0">
                <a:solidFill>
                  <a:schemeClr val="tx1"/>
                </a:solidFill>
                <a:effectLst/>
                <a:latin typeface="benton-sans"/>
              </a:rPr>
              <a:t>Les temps, lieux et modalités des élections des sénateurs et des représentants seront prescrits dans chaque État par sa législature ; mais le Congrès pourra à tout moment, par une loi, établir ou modifier ces règlements, sauf en ce qui concerne les lieux d'élection des sénateurs.</a:t>
            </a:r>
          </a:p>
          <a:p>
            <a:pPr marL="36900" indent="0" algn="l">
              <a:buNone/>
            </a:pPr>
            <a:r>
              <a:rPr lang="en-US" sz="2800" b="0" i="0" dirty="0">
                <a:solidFill>
                  <a:schemeClr val="tx1"/>
                </a:solidFill>
                <a:effectLst/>
                <a:latin typeface="benton-sans"/>
              </a:rPr>
              <a:t>Le Congrès se réunit au moins une fois par an, le premier lundi de décembre, à moins qu'il n'en décide autrement par une loi.</a:t>
            </a:r>
          </a:p>
          <a:p>
            <a:pPr marL="36900" indent="0">
              <a:buNone/>
            </a:pPr>
            <a:endParaRPr lang="en-US" sz="3200" b="0"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886653"/>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038F-27B4-4F5A-B158-07592D99917C}"/>
              </a:ext>
            </a:extLst>
          </p:cNvPr>
          <p:cNvSpPr>
            <a:spLocks noGrp="1"/>
          </p:cNvSpPr>
          <p:nvPr>
            <p:ph type="title"/>
          </p:nvPr>
        </p:nvSpPr>
        <p:spPr/>
        <p:txBody>
          <a:bodyPr>
            <a:normAutofit/>
          </a:bodyPr>
          <a:lstStyle/>
          <a:p>
            <a:r>
              <a:rPr lang="en-AU" sz="4400" dirty="0">
                <a:solidFill>
                  <a:schemeClr val="tx1"/>
                </a:solidFill>
              </a:rPr>
              <a:t>République démocratique</a:t>
            </a:r>
          </a:p>
        </p:txBody>
      </p:sp>
      <p:sp>
        <p:nvSpPr>
          <p:cNvPr id="3" name="Content Placeholder 2">
            <a:extLst>
              <a:ext uri="{FF2B5EF4-FFF2-40B4-BE49-F238E27FC236}">
                <a16:creationId xmlns:a16="http://schemas.microsoft.com/office/drawing/2014/main" id="{0C0BBE6C-EE9B-4FE9-AFC9-08C39C2DEF21}"/>
              </a:ext>
            </a:extLst>
          </p:cNvPr>
          <p:cNvSpPr>
            <a:spLocks noGrp="1"/>
          </p:cNvSpPr>
          <p:nvPr>
            <p:ph idx="1"/>
          </p:nvPr>
        </p:nvSpPr>
        <p:spPr>
          <a:xfrm>
            <a:off x="424070" y="1580050"/>
            <a:ext cx="11489634" cy="5099045"/>
          </a:xfrm>
        </p:spPr>
        <p:txBody>
          <a:bodyPr>
            <a:noAutofit/>
          </a:bodyPr>
          <a:lstStyle/>
          <a:p>
            <a:pPr algn="l" fontAlgn="base">
              <a:buFont typeface="Arial" panose="020B0604020202020204" pitchFamily="34" charset="0"/>
              <a:buChar char="•"/>
            </a:pPr>
            <a:r>
              <a:rPr lang="en-US" sz="2800" b="0" i="0" dirty="0">
                <a:solidFill>
                  <a:schemeClr val="tx1"/>
                </a:solidFill>
                <a:effectLst/>
                <a:latin typeface="Calibri" panose="020F0502020204030204" pitchFamily="34" charset="0"/>
                <a:cs typeface="Calibri" panose="020F0502020204030204" pitchFamily="34" charset="0"/>
              </a:rPr>
              <a:t>Les républiques et les démocraties offrent toutes deux un système politique dans lequel les citoyens sont représentés par des élus qui ont juré de protéger leurs intérêts.</a:t>
            </a:r>
          </a:p>
          <a:p>
            <a:pPr algn="l" fontAlgn="base">
              <a:buFont typeface="Arial" panose="020B0604020202020204" pitchFamily="34" charset="0"/>
              <a:buChar char="•"/>
            </a:pPr>
            <a:r>
              <a:rPr lang="en-US" sz="2800" b="0" i="0" dirty="0">
                <a:solidFill>
                  <a:schemeClr val="tx1"/>
                </a:solidFill>
                <a:effectLst/>
                <a:latin typeface="Calibri" panose="020F0502020204030204" pitchFamily="34" charset="0"/>
                <a:cs typeface="Calibri" panose="020F0502020204030204" pitchFamily="34" charset="0"/>
              </a:rPr>
              <a:t>Dans une démocratie pure, les lois sont élaborées directement par la majorité des votants, laissant les droits de la minorité largement sans protection.</a:t>
            </a:r>
          </a:p>
          <a:p>
            <a:pPr algn="l" fontAlgn="base">
              <a:buFont typeface="Arial" panose="020B0604020202020204" pitchFamily="34" charset="0"/>
              <a:buChar char="•"/>
            </a:pPr>
            <a:r>
              <a:rPr lang="en-US" sz="2800" b="0" i="0" dirty="0">
                <a:solidFill>
                  <a:schemeClr val="tx1"/>
                </a:solidFill>
                <a:effectLst/>
                <a:latin typeface="Calibri" panose="020F0502020204030204" pitchFamily="34" charset="0"/>
                <a:cs typeface="Calibri" panose="020F0502020204030204" pitchFamily="34" charset="0"/>
              </a:rPr>
              <a:t>Dans une république, les lois sont élaborées par des représentants choisis par le peuple et doivent être conformes à une constitution qui protège spécifiquement les droits de la minorité contre la volonté de la majorité.</a:t>
            </a:r>
          </a:p>
          <a:p>
            <a:pPr algn="l" fontAlgn="base">
              <a:buFont typeface="Arial" panose="020B0604020202020204" pitchFamily="34" charset="0"/>
              <a:buChar char="•"/>
            </a:pPr>
            <a:r>
              <a:rPr lang="en-US" sz="2800" b="0" i="0" dirty="0">
                <a:solidFill>
                  <a:schemeClr val="tx1"/>
                </a:solidFill>
                <a:effectLst/>
                <a:latin typeface="Calibri" panose="020F0502020204030204" pitchFamily="34" charset="0"/>
                <a:cs typeface="Calibri" panose="020F0502020204030204" pitchFamily="34" charset="0"/>
              </a:rPr>
              <a:t>Les États-Unis, qui sont fondamentalement une république, sont mieux décrits comme une "démocratie représentative".  </a:t>
            </a:r>
          </a:p>
        </p:txBody>
      </p:sp>
    </p:spTree>
    <p:extLst>
      <p:ext uri="{BB962C8B-B14F-4D97-AF65-F5344CB8AC3E}">
        <p14:creationId xmlns:p14="http://schemas.microsoft.com/office/powerpoint/2010/main" val="416795791"/>
      </p:ext>
    </p:extLst>
  </p:cSld>
  <p:clrMapOvr>
    <a:masterClrMapping/>
  </p:clrMapOvr>
</p:sld>
</file>

<file path=ppt/slides/slide1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9436-6B20-4539-8DA9-D86AA1477566}"/>
              </a:ext>
            </a:extLst>
          </p:cNvPr>
          <p:cNvSpPr>
            <a:spLocks noGrp="1"/>
          </p:cNvSpPr>
          <p:nvPr>
            <p:ph type="title"/>
          </p:nvPr>
        </p:nvSpPr>
        <p:spPr>
          <a:xfrm>
            <a:off x="913795" y="609599"/>
            <a:ext cx="4334066" cy="4465983"/>
          </a:xfrm>
        </p:spPr>
        <p:txBody>
          <a:bodyPr>
            <a:noAutofit/>
          </a:bodyPr>
          <a:lstStyle/>
          <a:p>
            <a:r>
              <a:rPr lang="en-AU" sz="4400" dirty="0">
                <a:solidFill>
                  <a:schemeClr val="tx1"/>
                </a:solidFill>
              </a:rPr>
              <a:t>La proclamation d'émancipation</a:t>
            </a:r>
            <a:br>
              <a:rPr lang="en-AU" sz="4400" dirty="0">
                <a:solidFill>
                  <a:schemeClr val="tx1"/>
                </a:solidFill>
              </a:rPr>
            </a:br>
            <a:r>
              <a:rPr lang="en-AU" sz="4400" dirty="0">
                <a:solidFill>
                  <a:schemeClr val="tx1"/>
                </a:solidFill>
              </a:rPr>
              <a:t>d'émancipation</a:t>
            </a:r>
            <a:br>
              <a:rPr lang="en-AU" sz="4400" dirty="0">
                <a:solidFill>
                  <a:schemeClr val="tx1"/>
                </a:solidFill>
              </a:rPr>
            </a:br>
            <a:br>
              <a:rPr lang="en-AU" sz="4400" dirty="0">
                <a:solidFill>
                  <a:schemeClr val="tx1"/>
                </a:solidFill>
              </a:rPr>
            </a:br>
            <a:r>
              <a:rPr lang="en-AU" sz="4400" dirty="0">
                <a:solidFill>
                  <a:schemeClr val="tx1"/>
                </a:solidFill>
              </a:rPr>
              <a:t>Le 1er janvier 1863</a:t>
            </a:r>
          </a:p>
        </p:txBody>
      </p:sp>
      <p:pic>
        <p:nvPicPr>
          <p:cNvPr id="6" name="Content Placeholder 5">
            <a:extLst>
              <a:ext uri="{FF2B5EF4-FFF2-40B4-BE49-F238E27FC236}">
                <a16:creationId xmlns:a16="http://schemas.microsoft.com/office/drawing/2014/main" id="{82E622D1-3B28-42C2-8EAD-F4258AE843D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30958" y="159026"/>
            <a:ext cx="5287616" cy="6559826"/>
          </a:xfrm>
          <a:prstGeom prst="rect">
            <a:avLst/>
          </a:prstGeom>
          <a:noFill/>
          <a:ln>
            <a:noFill/>
          </a:ln>
        </p:spPr>
      </p:pic>
    </p:spTree>
    <p:extLst>
      <p:ext uri="{BB962C8B-B14F-4D97-AF65-F5344CB8AC3E}">
        <p14:creationId xmlns:p14="http://schemas.microsoft.com/office/powerpoint/2010/main" val="2699819001"/>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52207-D4E8-40E5-B929-F9227C53AF9B}"/>
              </a:ext>
            </a:extLst>
          </p:cNvPr>
          <p:cNvSpPr>
            <a:spLocks noGrp="1"/>
          </p:cNvSpPr>
          <p:nvPr>
            <p:ph type="title"/>
          </p:nvPr>
        </p:nvSpPr>
        <p:spPr/>
        <p:txBody>
          <a:bodyPr>
            <a:normAutofit fontScale="90000"/>
          </a:bodyPr>
          <a:lstStyle/>
          <a:p>
            <a:r>
              <a:rPr lang="en-US" dirty="0">
                <a:solidFill>
                  <a:schemeClr val="tx1"/>
                </a:solidFill>
              </a:rPr>
              <a:t>La proclamation d'émancipation - 22 septembre 1862</a:t>
            </a:r>
            <a:endParaRPr lang="en-AU" dirty="0">
              <a:solidFill>
                <a:schemeClr val="tx1"/>
              </a:solidFill>
            </a:endParaRPr>
          </a:p>
        </p:txBody>
      </p:sp>
      <p:sp>
        <p:nvSpPr>
          <p:cNvPr id="3" name="Content Placeholder 2">
            <a:extLst>
              <a:ext uri="{FF2B5EF4-FFF2-40B4-BE49-F238E27FC236}">
                <a16:creationId xmlns:a16="http://schemas.microsoft.com/office/drawing/2014/main" id="{D33EB8B8-6847-4E57-9F61-68A9C32FEA4B}"/>
              </a:ext>
            </a:extLst>
          </p:cNvPr>
          <p:cNvSpPr>
            <a:spLocks noGrp="1"/>
          </p:cNvSpPr>
          <p:nvPr>
            <p:ph idx="1"/>
          </p:nvPr>
        </p:nvSpPr>
        <p:spPr>
          <a:xfrm>
            <a:off x="913795" y="1732449"/>
            <a:ext cx="10353762" cy="4920142"/>
          </a:xfrm>
        </p:spPr>
        <p:txBody>
          <a:bodyPr>
            <a:noAutofit/>
          </a:bodyPr>
          <a:lstStyle/>
          <a:p>
            <a:r>
              <a:rPr lang="en-US" sz="2800" b="0" i="0" dirty="0">
                <a:solidFill>
                  <a:schemeClr val="tx1"/>
                </a:solidFill>
                <a:effectLst/>
                <a:latin typeface="Calibri" panose="020F0502020204030204" pitchFamily="34" charset="0"/>
                <a:cs typeface="Calibri" panose="020F0502020204030204" pitchFamily="34" charset="0"/>
              </a:rPr>
              <a:t>Le premier jour de janvier de l'an de grâce mil huit cent soixante-trois, toutes les personnes détenues comme esclaves dans un État ou une partie désignée d'un État, dont le peuple est alors en rébellion contre les États-Unis, seront alors, dorénavant et à jamais libres ; et le gouvernement exécutif des États-Unis, y compris l'autorité militaire et navale, reconnaîtra et maintiendra la liberté de ces personnes, et ne fera aucun acte pour réprimer ces personnes, ou l'une d'entre elles, dans les efforts qu'elles pourraient déployer pour recouvrer leur liberté réelle.</a:t>
            </a:r>
            <a:endParaRPr lang="en-AU"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4486470"/>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038F-27B4-4F5A-B158-07592D99917C}"/>
              </a:ext>
            </a:extLst>
          </p:cNvPr>
          <p:cNvSpPr>
            <a:spLocks noGrp="1"/>
          </p:cNvSpPr>
          <p:nvPr>
            <p:ph type="title"/>
          </p:nvPr>
        </p:nvSpPr>
        <p:spPr/>
        <p:txBody>
          <a:bodyPr/>
          <a:lstStyle/>
          <a:p>
            <a:r>
              <a:rPr lang="en-AU" dirty="0">
                <a:solidFill>
                  <a:schemeClr val="tx1"/>
                </a:solidFill>
              </a:rPr>
              <a:t>Le </a:t>
            </a:r>
            <a:r>
              <a:rPr lang="en-AU" dirty="0">
                <a:solidFill>
                  <a:schemeClr val="tx1"/>
                </a:solidFill>
              </a:rPr>
              <a:t>discours de </a:t>
            </a:r>
            <a:r>
              <a:rPr lang="en-AU" dirty="0" err="1">
                <a:solidFill>
                  <a:schemeClr val="tx1"/>
                </a:solidFill>
              </a:rPr>
              <a:t>Ghettysburg</a:t>
            </a:r>
            <a:r>
              <a:rPr lang="en-AU" dirty="0">
                <a:solidFill>
                  <a:schemeClr val="tx1"/>
                </a:solidFill>
              </a:rPr>
              <a:t>, 19 novembre 1863</a:t>
            </a:r>
          </a:p>
        </p:txBody>
      </p:sp>
      <p:sp>
        <p:nvSpPr>
          <p:cNvPr id="3" name="Content Placeholder 2">
            <a:extLst>
              <a:ext uri="{FF2B5EF4-FFF2-40B4-BE49-F238E27FC236}">
                <a16:creationId xmlns:a16="http://schemas.microsoft.com/office/drawing/2014/main" id="{0C0BBE6C-EE9B-4FE9-AFC9-08C39C2DEF21}"/>
              </a:ext>
            </a:extLst>
          </p:cNvPr>
          <p:cNvSpPr>
            <a:spLocks noGrp="1"/>
          </p:cNvSpPr>
          <p:nvPr>
            <p:ph idx="1"/>
          </p:nvPr>
        </p:nvSpPr>
        <p:spPr>
          <a:xfrm>
            <a:off x="913795" y="1732449"/>
            <a:ext cx="10456570" cy="4515951"/>
          </a:xfrm>
        </p:spPr>
        <p:txBody>
          <a:bodyPr>
            <a:noAutofit/>
          </a:bodyPr>
          <a:lstStyle/>
          <a:p>
            <a:pPr marL="36900" indent="0">
              <a:buNone/>
            </a:pPr>
            <a:r>
              <a:rPr lang="en-US" sz="3200" b="0" dirty="0">
                <a:solidFill>
                  <a:schemeClr val="tx1"/>
                </a:solidFill>
                <a:effectLst/>
                <a:latin typeface="Calibri" panose="020F0502020204030204" pitchFamily="34" charset="0"/>
                <a:cs typeface="Calibri" panose="020F0502020204030204" pitchFamily="34" charset="0"/>
              </a:rPr>
              <a:t>Il y a quatre cent sept ans, nos pères ont fait naître sur ce continent une nouvelle nation, conçue dans la liberté et dédiée à la proposition selon laquelle tous les hommes sont créés égaux.</a:t>
            </a:r>
            <a:endParaRPr lang="en-US" sz="2800" dirty="0">
              <a:solidFill>
                <a:schemeClr val="tx1"/>
              </a:solidFill>
              <a:latin typeface="Calibri" panose="020F0502020204030204" pitchFamily="34" charset="0"/>
              <a:cs typeface="Calibri" panose="020F0502020204030204" pitchFamily="34" charset="0"/>
            </a:endParaRPr>
          </a:p>
          <a:p>
            <a:pPr marL="36900" indent="0">
              <a:buNone/>
            </a:pPr>
            <a:r>
              <a:rPr lang="en-US" sz="3200" b="0" dirty="0">
                <a:solidFill>
                  <a:schemeClr val="tx1"/>
                </a:solidFill>
                <a:effectLst/>
                <a:latin typeface="Calibri" panose="020F0502020204030204" pitchFamily="34" charset="0"/>
                <a:cs typeface="Calibri" panose="020F0502020204030204" pitchFamily="34" charset="0"/>
              </a:rPr>
              <a:t>...nous prenons ici la ferme résolution de faire en sorte que ces morts ne soient pas morts en vain, que cette nation, sous l'égide de Dieu, connaisse une nouvelle naissance de liberté et que le gouvernement du peuple, par le peuple, pour le peuple, ne disparaisse pas de la terre.</a:t>
            </a:r>
          </a:p>
        </p:txBody>
      </p:sp>
    </p:spTree>
    <p:extLst>
      <p:ext uri="{BB962C8B-B14F-4D97-AF65-F5344CB8AC3E}">
        <p14:creationId xmlns:p14="http://schemas.microsoft.com/office/powerpoint/2010/main" val="3787226386"/>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52207-D4E8-40E5-B929-F9227C53AF9B}"/>
              </a:ext>
            </a:extLst>
          </p:cNvPr>
          <p:cNvSpPr>
            <a:spLocks noGrp="1"/>
          </p:cNvSpPr>
          <p:nvPr>
            <p:ph type="title"/>
          </p:nvPr>
        </p:nvSpPr>
        <p:spPr/>
        <p:txBody>
          <a:bodyPr>
            <a:normAutofit/>
          </a:bodyPr>
          <a:lstStyle/>
          <a:p>
            <a:r>
              <a:rPr lang="en-US" sz="4400" dirty="0">
                <a:solidFill>
                  <a:schemeClr val="tx1"/>
                </a:solidFill>
              </a:rPr>
              <a:t>13</a:t>
            </a:r>
            <a:r>
              <a:rPr lang="en-US" sz="4400" baseline="30000" dirty="0">
                <a:solidFill>
                  <a:schemeClr val="tx1"/>
                </a:solidFill>
              </a:rPr>
              <a:t>th</a:t>
            </a:r>
            <a:r>
              <a:rPr lang="en-US" sz="4400" dirty="0">
                <a:solidFill>
                  <a:schemeClr val="tx1"/>
                </a:solidFill>
              </a:rPr>
              <a:t> Amendement - 6 décembre 1865</a:t>
            </a:r>
            <a:endParaRPr lang="en-AU" sz="4400" dirty="0">
              <a:solidFill>
                <a:schemeClr val="tx1"/>
              </a:solidFill>
            </a:endParaRPr>
          </a:p>
        </p:txBody>
      </p:sp>
      <p:sp>
        <p:nvSpPr>
          <p:cNvPr id="3" name="Content Placeholder 2">
            <a:extLst>
              <a:ext uri="{FF2B5EF4-FFF2-40B4-BE49-F238E27FC236}">
                <a16:creationId xmlns:a16="http://schemas.microsoft.com/office/drawing/2014/main" id="{D33EB8B8-6847-4E57-9F61-68A9C32FEA4B}"/>
              </a:ext>
            </a:extLst>
          </p:cNvPr>
          <p:cNvSpPr>
            <a:spLocks noGrp="1"/>
          </p:cNvSpPr>
          <p:nvPr>
            <p:ph idx="1"/>
          </p:nvPr>
        </p:nvSpPr>
        <p:spPr/>
        <p:txBody>
          <a:bodyPr>
            <a:normAutofit lnSpcReduction="10000"/>
          </a:bodyPr>
          <a:lstStyle/>
          <a:p>
            <a:pPr algn="l"/>
            <a:r>
              <a:rPr lang="en-US" sz="3600" b="1" i="0" dirty="0">
                <a:solidFill>
                  <a:schemeClr val="tx1"/>
                </a:solidFill>
                <a:effectLst/>
                <a:latin typeface="Calibri" panose="020F0502020204030204" pitchFamily="34" charset="0"/>
                <a:cs typeface="Calibri" panose="020F0502020204030204" pitchFamily="34" charset="0"/>
              </a:rPr>
              <a:t>Section 1 - </a:t>
            </a:r>
            <a:r>
              <a:rPr lang="en-US" sz="3600" b="0" i="0" dirty="0">
                <a:solidFill>
                  <a:schemeClr val="tx1"/>
                </a:solidFill>
                <a:effectLst/>
                <a:latin typeface="Calibri" panose="020F0502020204030204" pitchFamily="34" charset="0"/>
                <a:cs typeface="Calibri" panose="020F0502020204030204" pitchFamily="34" charset="0"/>
              </a:rPr>
              <a:t>Ni l'esclavage ni la servitude involontaire, sauf en tant que punition pour un crime dont la partie a été dûment condamnée, n'existeront sur le territoire des États-Unis ou en tout autre lieu soumis à leur juridiction.</a:t>
            </a:r>
          </a:p>
          <a:p>
            <a:pPr algn="l"/>
            <a:r>
              <a:rPr lang="en-US" sz="3600" b="1" i="0" dirty="0">
                <a:solidFill>
                  <a:schemeClr val="tx1"/>
                </a:solidFill>
                <a:effectLst/>
                <a:latin typeface="Calibri" panose="020F0502020204030204" pitchFamily="34" charset="0"/>
                <a:cs typeface="Calibri" panose="020F0502020204030204" pitchFamily="34" charset="0"/>
              </a:rPr>
              <a:t>Section 2 - Le </a:t>
            </a:r>
            <a:r>
              <a:rPr lang="en-US" sz="3600" b="0" i="0" dirty="0">
                <a:solidFill>
                  <a:schemeClr val="tx1"/>
                </a:solidFill>
                <a:effectLst/>
                <a:latin typeface="Calibri" panose="020F0502020204030204" pitchFamily="34" charset="0"/>
                <a:cs typeface="Calibri" panose="020F0502020204030204" pitchFamily="34" charset="0"/>
              </a:rPr>
              <a:t>Congrès a le pouvoir de faire appliquer le présent article par une législation appropriée.</a:t>
            </a:r>
          </a:p>
          <a:p>
            <a:endParaRPr lang="en-AU"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8789178"/>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52207-D4E8-40E5-B929-F9227C53AF9B}"/>
              </a:ext>
            </a:extLst>
          </p:cNvPr>
          <p:cNvSpPr>
            <a:spLocks noGrp="1"/>
          </p:cNvSpPr>
          <p:nvPr>
            <p:ph type="title"/>
          </p:nvPr>
        </p:nvSpPr>
        <p:spPr/>
        <p:txBody>
          <a:bodyPr>
            <a:normAutofit/>
          </a:bodyPr>
          <a:lstStyle/>
          <a:p>
            <a:r>
              <a:rPr lang="en-US" sz="4400" dirty="0">
                <a:solidFill>
                  <a:schemeClr val="tx1"/>
                </a:solidFill>
              </a:rPr>
              <a:t>14</a:t>
            </a:r>
            <a:r>
              <a:rPr lang="en-US" sz="4400" baseline="30000" dirty="0">
                <a:solidFill>
                  <a:schemeClr val="tx1"/>
                </a:solidFill>
              </a:rPr>
              <a:t>th</a:t>
            </a:r>
            <a:r>
              <a:rPr lang="en-US" sz="4400" dirty="0">
                <a:solidFill>
                  <a:schemeClr val="tx1"/>
                </a:solidFill>
              </a:rPr>
              <a:t> Amendement - 6 décembre 1865</a:t>
            </a:r>
            <a:endParaRPr lang="en-AU" sz="4400" dirty="0">
              <a:solidFill>
                <a:schemeClr val="tx1"/>
              </a:solidFill>
            </a:endParaRPr>
          </a:p>
        </p:txBody>
      </p:sp>
      <p:sp>
        <p:nvSpPr>
          <p:cNvPr id="3" name="Content Placeholder 2">
            <a:extLst>
              <a:ext uri="{FF2B5EF4-FFF2-40B4-BE49-F238E27FC236}">
                <a16:creationId xmlns:a16="http://schemas.microsoft.com/office/drawing/2014/main" id="{D33EB8B8-6847-4E57-9F61-68A9C32FEA4B}"/>
              </a:ext>
            </a:extLst>
          </p:cNvPr>
          <p:cNvSpPr>
            <a:spLocks noGrp="1"/>
          </p:cNvSpPr>
          <p:nvPr>
            <p:ph idx="1"/>
          </p:nvPr>
        </p:nvSpPr>
        <p:spPr/>
        <p:txBody>
          <a:bodyPr>
            <a:normAutofit fontScale="92500"/>
          </a:bodyPr>
          <a:lstStyle/>
          <a:p>
            <a:pPr algn="l"/>
            <a:r>
              <a:rPr lang="en-US" sz="3200" b="1" i="0" dirty="0">
                <a:solidFill>
                  <a:schemeClr val="tx1"/>
                </a:solidFill>
                <a:effectLst/>
                <a:latin typeface="Calibri" panose="020F0502020204030204" pitchFamily="34" charset="0"/>
                <a:cs typeface="Calibri" panose="020F0502020204030204" pitchFamily="34" charset="0"/>
              </a:rPr>
              <a:t>Section 1 - </a:t>
            </a:r>
            <a:r>
              <a:rPr lang="en-US" sz="3200" b="0" i="0" dirty="0">
                <a:solidFill>
                  <a:schemeClr val="tx1"/>
                </a:solidFill>
                <a:effectLst/>
                <a:latin typeface="Calibri" panose="020F0502020204030204" pitchFamily="34" charset="0"/>
                <a:cs typeface="Calibri" panose="020F0502020204030204" pitchFamily="34" charset="0"/>
              </a:rPr>
              <a:t>Toutes les personnes nées ou naturalisées aux États-Unis et soumises à leur juridiction sont citoyens des États-Unis et de l'État dans lequel elles résident. Aucun État ne fera ni n'appliquera de loi qui restreigne les privilèges ou immunités des citoyens des États-Unis ; aucun État ne privera une personne de sa vie, de sa liberté ou de sa propriété, sans procédure légale régulière, ni ne refusera à une personne relevant de sa juridiction l'égale protection des lois.</a:t>
            </a:r>
          </a:p>
          <a:p>
            <a:endParaRPr lang="en-AU"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3399719"/>
      </p:ext>
    </p:extLst>
  </p:cSld>
  <p:clrMapOvr>
    <a:masterClrMapping/>
  </p:clrMapOvr>
</p:sld>
</file>

<file path=ppt/slides/slide1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3B0378-931E-4337-9C74-58D021A3B64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9355" b="4349"/>
          <a:stretch/>
        </p:blipFill>
        <p:spPr>
          <a:xfrm>
            <a:off x="0" y="0"/>
            <a:ext cx="12226267" cy="6858000"/>
          </a:xfrm>
          <a:prstGeom prst="rect">
            <a:avLst/>
          </a:prstGeom>
        </p:spPr>
      </p:pic>
      <p:sp>
        <p:nvSpPr>
          <p:cNvPr id="7" name="Rectangle 6">
            <a:extLst>
              <a:ext uri="{FF2B5EF4-FFF2-40B4-BE49-F238E27FC236}">
                <a16:creationId xmlns:a16="http://schemas.microsoft.com/office/drawing/2014/main" id="{1B6C3B0D-A06F-4DF7-ABFE-F0E3CEB0262B}"/>
              </a:ext>
            </a:extLst>
          </p:cNvPr>
          <p:cNvSpPr/>
          <p:nvPr/>
        </p:nvSpPr>
        <p:spPr>
          <a:xfrm>
            <a:off x="-20807" y="1"/>
            <a:ext cx="12226267" cy="6872062"/>
          </a:xfrm>
          <a:prstGeom prst="rect">
            <a:avLst/>
          </a:prstGeom>
          <a:solidFill>
            <a:schemeClr val="bg1">
              <a:alpha val="5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3556C5BA-50E0-4266-9A48-C41EF27B0621}"/>
              </a:ext>
            </a:extLst>
          </p:cNvPr>
          <p:cNvSpPr>
            <a:spLocks noGrp="1"/>
          </p:cNvSpPr>
          <p:nvPr>
            <p:ph type="title"/>
          </p:nvPr>
        </p:nvSpPr>
        <p:spPr>
          <a:xfrm>
            <a:off x="970063" y="1505242"/>
            <a:ext cx="10353762" cy="3840480"/>
          </a:xfrm>
          <a:ln>
            <a:solidFill>
              <a:schemeClr val="tx1"/>
            </a:solidFill>
          </a:ln>
        </p:spPr>
        <p:txBody>
          <a:bodyPr>
            <a:normAutofit fontScale="90000"/>
          </a:bodyPr>
          <a:lstStyle/>
          <a:p>
            <a:br>
              <a:rPr lang="en-AU" sz="9800" b="1" dirty="0">
                <a:solidFill>
                  <a:schemeClr val="tx1"/>
                </a:solidFill>
                <a:effectLst/>
              </a:rPr>
            </a:br>
            <a:r>
              <a:rPr lang="en-AU" sz="9800" b="1" dirty="0">
                <a:solidFill>
                  <a:schemeClr val="tx1"/>
                </a:solidFill>
                <a:effectLst/>
              </a:rPr>
              <a:t>LE DROIT DE VOTE</a:t>
            </a:r>
            <a:br>
              <a:rPr lang="en-AU" sz="8800" b="1" dirty="0">
                <a:effectLst/>
              </a:rPr>
            </a:br>
            <a:endParaRPr lang="en-AU" sz="8800" b="1" dirty="0">
              <a:solidFill>
                <a:schemeClr val="tx1"/>
              </a:solidFill>
              <a:effectLst/>
            </a:endParaRPr>
          </a:p>
        </p:txBody>
      </p:sp>
    </p:spTree>
    <p:extLst>
      <p:ext uri="{BB962C8B-B14F-4D97-AF65-F5344CB8AC3E}">
        <p14:creationId xmlns:p14="http://schemas.microsoft.com/office/powerpoint/2010/main" val="2158232159"/>
      </p:ext>
    </p:extLst>
  </p:cSld>
  <p:clrMapOvr>
    <a:masterClrMapping/>
  </p:clrMapOvr>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21F3-5887-4B0A-9241-6926295920FD}"/>
              </a:ext>
            </a:extLst>
          </p:cNvPr>
          <p:cNvSpPr>
            <a:spLocks noGrp="1"/>
          </p:cNvSpPr>
          <p:nvPr>
            <p:ph type="title"/>
          </p:nvPr>
        </p:nvSpPr>
        <p:spPr/>
        <p:txBody>
          <a:bodyPr/>
          <a:lstStyle/>
          <a:p>
            <a:r>
              <a:rPr lang="en-US" dirty="0">
                <a:solidFill>
                  <a:schemeClr val="tx1"/>
                </a:solidFill>
              </a:rPr>
              <a:t>La ligne de restauration </a:t>
            </a:r>
            <a:endParaRPr lang="en-AU" dirty="0">
              <a:solidFill>
                <a:schemeClr val="tx1"/>
              </a:solidFill>
            </a:endParaRPr>
          </a:p>
        </p:txBody>
      </p:sp>
      <p:sp>
        <p:nvSpPr>
          <p:cNvPr id="6" name="TextBox 5">
            <a:extLst>
              <a:ext uri="{FF2B5EF4-FFF2-40B4-BE49-F238E27FC236}">
                <a16:creationId xmlns:a16="http://schemas.microsoft.com/office/drawing/2014/main" id="{7B7BBA2A-D8A9-4029-ABA2-EF688EB8EAE5}"/>
              </a:ext>
            </a:extLst>
          </p:cNvPr>
          <p:cNvSpPr txBox="1"/>
          <p:nvPr/>
        </p:nvSpPr>
        <p:spPr>
          <a:xfrm>
            <a:off x="6226940" y="2208202"/>
            <a:ext cx="1337481" cy="830997"/>
          </a:xfrm>
          <a:prstGeom prst="rect">
            <a:avLst/>
          </a:prstGeom>
          <a:solidFill>
            <a:schemeClr val="tx1"/>
          </a:solidFill>
        </p:spPr>
        <p:txBody>
          <a:bodyPr wrap="square" rtlCol="0">
            <a:spAutoFit/>
          </a:bodyPr>
          <a:lstStyle/>
          <a:p>
            <a:r>
              <a:rPr lang="en-AU" sz="2400" b="1" dirty="0">
                <a:solidFill>
                  <a:sysClr val="windowText" lastClr="000000"/>
                </a:solidFill>
              </a:rPr>
              <a:t>  Magna</a:t>
            </a:r>
          </a:p>
          <a:p>
            <a:r>
              <a:rPr lang="en-AU" sz="2400" b="1" dirty="0">
                <a:solidFill>
                  <a:sysClr val="windowText" lastClr="000000"/>
                </a:solidFill>
              </a:rPr>
              <a:t>   Carta</a:t>
            </a:r>
          </a:p>
        </p:txBody>
      </p:sp>
      <p:sp>
        <p:nvSpPr>
          <p:cNvPr id="7" name="TextBox 6">
            <a:extLst>
              <a:ext uri="{FF2B5EF4-FFF2-40B4-BE49-F238E27FC236}">
                <a16:creationId xmlns:a16="http://schemas.microsoft.com/office/drawing/2014/main" id="{4CA6FBF4-0D9D-46EB-A3C6-DF4509ADAC00}"/>
              </a:ext>
            </a:extLst>
          </p:cNvPr>
          <p:cNvSpPr txBox="1"/>
          <p:nvPr/>
        </p:nvSpPr>
        <p:spPr>
          <a:xfrm>
            <a:off x="6471809" y="4135988"/>
            <a:ext cx="914400" cy="461665"/>
          </a:xfrm>
          <a:prstGeom prst="rect">
            <a:avLst/>
          </a:prstGeom>
          <a:solidFill>
            <a:schemeClr val="tx1"/>
          </a:solidFill>
        </p:spPr>
        <p:txBody>
          <a:bodyPr wrap="square" rtlCol="0">
            <a:spAutoFit/>
          </a:bodyPr>
          <a:lstStyle/>
          <a:p>
            <a:pPr algn="ctr"/>
            <a:r>
              <a:rPr lang="en-AU" sz="2400" b="1" dirty="0">
                <a:solidFill>
                  <a:sysClr val="windowText" lastClr="000000"/>
                </a:solidFill>
              </a:rPr>
              <a:t>1215</a:t>
            </a:r>
          </a:p>
        </p:txBody>
      </p:sp>
      <p:pic>
        <p:nvPicPr>
          <p:cNvPr id="9" name="Content Placeholder 8" descr="A diagram of a train&#10;&#10;Description automatically generated">
            <a:extLst>
              <a:ext uri="{FF2B5EF4-FFF2-40B4-BE49-F238E27FC236}">
                <a16:creationId xmlns:a16="http://schemas.microsoft.com/office/drawing/2014/main" id="{4CA3E08A-DFC1-D62F-7725-C5DDDC2C58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022" y="2122003"/>
            <a:ext cx="11862231" cy="3756935"/>
          </a:xfrm>
        </p:spPr>
      </p:pic>
    </p:spTree>
    <p:extLst>
      <p:ext uri="{BB962C8B-B14F-4D97-AF65-F5344CB8AC3E}">
        <p14:creationId xmlns:p14="http://schemas.microsoft.com/office/powerpoint/2010/main" val="3021760421"/>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52207-D4E8-40E5-B929-F9227C53AF9B}"/>
              </a:ext>
            </a:extLst>
          </p:cNvPr>
          <p:cNvSpPr>
            <a:spLocks noGrp="1"/>
          </p:cNvSpPr>
          <p:nvPr>
            <p:ph type="title"/>
          </p:nvPr>
        </p:nvSpPr>
        <p:spPr/>
        <p:txBody>
          <a:bodyPr>
            <a:normAutofit/>
          </a:bodyPr>
          <a:lstStyle/>
          <a:p>
            <a:r>
              <a:rPr lang="en-US" sz="4400" dirty="0">
                <a:solidFill>
                  <a:schemeClr val="tx1"/>
                </a:solidFill>
              </a:rPr>
              <a:t>15</a:t>
            </a:r>
            <a:r>
              <a:rPr lang="en-US" sz="4400" baseline="30000" dirty="0">
                <a:solidFill>
                  <a:schemeClr val="tx1"/>
                </a:solidFill>
              </a:rPr>
              <a:t>th</a:t>
            </a:r>
            <a:r>
              <a:rPr lang="en-US" sz="4400" dirty="0">
                <a:solidFill>
                  <a:schemeClr val="tx1"/>
                </a:solidFill>
              </a:rPr>
              <a:t> Amendement - 3 février 1870</a:t>
            </a:r>
            <a:endParaRPr lang="en-AU" sz="4400" dirty="0">
              <a:solidFill>
                <a:schemeClr val="tx1"/>
              </a:solidFill>
            </a:endParaRPr>
          </a:p>
        </p:txBody>
      </p:sp>
      <p:sp>
        <p:nvSpPr>
          <p:cNvPr id="3" name="Content Placeholder 2">
            <a:extLst>
              <a:ext uri="{FF2B5EF4-FFF2-40B4-BE49-F238E27FC236}">
                <a16:creationId xmlns:a16="http://schemas.microsoft.com/office/drawing/2014/main" id="{D33EB8B8-6847-4E57-9F61-68A9C32FEA4B}"/>
              </a:ext>
            </a:extLst>
          </p:cNvPr>
          <p:cNvSpPr>
            <a:spLocks noGrp="1"/>
          </p:cNvSpPr>
          <p:nvPr>
            <p:ph idx="1"/>
          </p:nvPr>
        </p:nvSpPr>
        <p:spPr/>
        <p:txBody>
          <a:bodyPr/>
          <a:lstStyle/>
          <a:p>
            <a:r>
              <a:rPr lang="en-US" sz="3600" b="0" i="0" dirty="0">
                <a:solidFill>
                  <a:schemeClr val="tx1"/>
                </a:solidFill>
                <a:effectLst/>
                <a:latin typeface="Calibri" panose="020F0502020204030204" pitchFamily="34" charset="0"/>
                <a:cs typeface="Calibri" panose="020F0502020204030204" pitchFamily="34" charset="0"/>
              </a:rPr>
              <a:t>Section 1 : Le droit de vote des citoyens des États-Unis ne sera pas refusé ou restreint par les États-Unis ou par tout État en raison de la race, de la couleur ou d'une condition antérieure de servitude.</a:t>
            </a:r>
          </a:p>
          <a:p>
            <a:r>
              <a:rPr lang="en-US" sz="3600" b="0" i="0" dirty="0">
                <a:solidFill>
                  <a:schemeClr val="tx1"/>
                </a:solidFill>
                <a:effectLst/>
                <a:latin typeface="Calibri" panose="020F0502020204030204" pitchFamily="34" charset="0"/>
                <a:cs typeface="Calibri" panose="020F0502020204030204" pitchFamily="34" charset="0"/>
              </a:rPr>
              <a:t>Section 2 : Le Congrès </a:t>
            </a:r>
            <a:r>
              <a:rPr lang="en-US" sz="3600" dirty="0">
                <a:solidFill>
                  <a:schemeClr val="tx1"/>
                </a:solidFill>
                <a:effectLst/>
                <a:latin typeface="Calibri" panose="020F0502020204030204" pitchFamily="34" charset="0"/>
                <a:cs typeface="Calibri" panose="020F0502020204030204" pitchFamily="34" charset="0"/>
              </a:rPr>
              <a:t>a le pouvoir de faire appliquer le présent article par une législation appropriée.</a:t>
            </a:r>
            <a:endParaRPr lang="en-US" sz="3600" b="0" i="0" dirty="0">
              <a:solidFill>
                <a:schemeClr val="tx1"/>
              </a:solidFill>
              <a:effectLst/>
              <a:latin typeface="Calibri" panose="020F0502020204030204" pitchFamily="34" charset="0"/>
              <a:cs typeface="Calibri" panose="020F0502020204030204" pitchFamily="34" charset="0"/>
            </a:endParaRPr>
          </a:p>
          <a:p>
            <a:endParaRPr lang="en-AU"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1837400"/>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F1871-E777-4C5E-A7A0-08CD0673DAD6}"/>
              </a:ext>
            </a:extLst>
          </p:cNvPr>
          <p:cNvSpPr>
            <a:spLocks noGrp="1"/>
          </p:cNvSpPr>
          <p:nvPr>
            <p:ph type="title"/>
          </p:nvPr>
        </p:nvSpPr>
        <p:spPr>
          <a:xfrm>
            <a:off x="913795" y="464151"/>
            <a:ext cx="5934949" cy="1829338"/>
          </a:xfrm>
        </p:spPr>
        <p:txBody>
          <a:bodyPr/>
          <a:lstStyle/>
          <a:p>
            <a:r>
              <a:rPr lang="en-AU" sz="4400" dirty="0"/>
              <a:t>L'</a:t>
            </a:r>
            <a:r>
              <a:rPr lang="en-AU" sz="4400" dirty="0"/>
              <a:t>amendement </a:t>
            </a:r>
            <a:r>
              <a:rPr lang="en-AU" sz="4400" dirty="0"/>
              <a:t>19 </a:t>
            </a:r>
            <a:r>
              <a:rPr lang="en-AU" sz="4400" baseline="30000" dirty="0"/>
              <a:t>th</a:t>
            </a:r>
            <a:br>
              <a:rPr lang="en-AU" sz="4400" dirty="0"/>
            </a:br>
            <a:r>
              <a:rPr lang="en-AU" sz="4400" dirty="0"/>
              <a:t>19 août 1920</a:t>
            </a:r>
          </a:p>
        </p:txBody>
      </p:sp>
      <p:sp>
        <p:nvSpPr>
          <p:cNvPr id="4" name="Text Placeholder 3">
            <a:extLst>
              <a:ext uri="{FF2B5EF4-FFF2-40B4-BE49-F238E27FC236}">
                <a16:creationId xmlns:a16="http://schemas.microsoft.com/office/drawing/2014/main" id="{51624AD9-19DA-4AAF-A250-B41EFA4F6917}"/>
              </a:ext>
            </a:extLst>
          </p:cNvPr>
          <p:cNvSpPr>
            <a:spLocks noGrp="1"/>
          </p:cNvSpPr>
          <p:nvPr>
            <p:ph type="body" sz="half" idx="2"/>
          </p:nvPr>
        </p:nvSpPr>
        <p:spPr>
          <a:xfrm>
            <a:off x="384313" y="2121213"/>
            <a:ext cx="6464431" cy="3683243"/>
          </a:xfrm>
        </p:spPr>
        <p:txBody>
          <a:bodyPr>
            <a:normAutofit/>
          </a:bodyPr>
          <a:lstStyle/>
          <a:p>
            <a:endParaRPr lang="en-US" sz="2800" b="0" i="0" dirty="0">
              <a:solidFill>
                <a:schemeClr val="tx1"/>
              </a:solidFill>
              <a:effectLst/>
              <a:latin typeface="Calibri" panose="020F0502020204030204" pitchFamily="34" charset="0"/>
              <a:cs typeface="Calibri" panose="020F0502020204030204" pitchFamily="34" charset="0"/>
            </a:endParaRPr>
          </a:p>
          <a:p>
            <a:r>
              <a:rPr lang="en-US" sz="2800" b="0" i="0" dirty="0">
                <a:solidFill>
                  <a:schemeClr val="tx1"/>
                </a:solidFill>
                <a:effectLst/>
                <a:latin typeface="Calibri" panose="020F0502020204030204" pitchFamily="34" charset="0"/>
                <a:cs typeface="Calibri" panose="020F0502020204030204" pitchFamily="34" charset="0"/>
              </a:rPr>
              <a:t>Le dix-neuvième amendement (amendement XIX) de la Constitution des États-Unis interdit aux États-Unis et aux États de refuser le droit de vote aux citoyens des États-Unis sur la base du sexe, </a:t>
            </a:r>
            <a:r>
              <a:rPr lang="en-US" sz="2800" b="0" i="0" dirty="0" err="1">
                <a:solidFill>
                  <a:schemeClr val="tx1"/>
                </a:solidFill>
                <a:effectLst/>
                <a:latin typeface="Calibri" panose="020F0502020204030204" pitchFamily="34" charset="0"/>
                <a:cs typeface="Calibri" panose="020F0502020204030204" pitchFamily="34" charset="0"/>
              </a:rPr>
              <a:t>reconnaissant </a:t>
            </a:r>
            <a:r>
              <a:rPr lang="en-US" sz="2800" b="0" i="0" dirty="0">
                <a:solidFill>
                  <a:schemeClr val="tx1"/>
                </a:solidFill>
                <a:effectLst/>
                <a:latin typeface="Calibri" panose="020F0502020204030204" pitchFamily="34" charset="0"/>
                <a:cs typeface="Calibri" panose="020F0502020204030204" pitchFamily="34" charset="0"/>
              </a:rPr>
              <a:t>ainsi le </a:t>
            </a:r>
            <a:r>
              <a:rPr lang="en-US" sz="2800" b="0" i="0" dirty="0">
                <a:solidFill>
                  <a:schemeClr val="tx1"/>
                </a:solidFill>
                <a:effectLst/>
                <a:latin typeface="Calibri" panose="020F0502020204030204" pitchFamily="34" charset="0"/>
                <a:cs typeface="Calibri" panose="020F0502020204030204" pitchFamily="34" charset="0"/>
              </a:rPr>
              <a:t>droit de vote des femmes.</a:t>
            </a:r>
            <a:endParaRPr lang="en-AU" sz="2800" dirty="0">
              <a:solidFill>
                <a:schemeClr val="tx1"/>
              </a:solidFill>
              <a:latin typeface="Calibri" panose="020F0502020204030204" pitchFamily="34" charset="0"/>
              <a:cs typeface="Calibri" panose="020F0502020204030204" pitchFamily="34" charset="0"/>
            </a:endParaRPr>
          </a:p>
        </p:txBody>
      </p:sp>
      <p:sp>
        <p:nvSpPr>
          <p:cNvPr id="11" name="Picture Placeholder 10">
            <a:extLst>
              <a:ext uri="{FF2B5EF4-FFF2-40B4-BE49-F238E27FC236}">
                <a16:creationId xmlns:a16="http://schemas.microsoft.com/office/drawing/2014/main" id="{3D0C9DBE-B320-40E1-B830-090A8FC565F3}"/>
              </a:ext>
            </a:extLst>
          </p:cNvPr>
          <p:cNvSpPr>
            <a:spLocks noGrp="1"/>
          </p:cNvSpPr>
          <p:nvPr>
            <p:ph type="pic" idx="1"/>
          </p:nvPr>
        </p:nvSpPr>
        <p:spPr/>
        <p:txBody>
          <a:bodyPr/>
          <a:lstStyle/>
          <a:p>
            <a:endParaRPr lang="en-AU"/>
          </a:p>
        </p:txBody>
      </p:sp>
      <p:pic>
        <p:nvPicPr>
          <p:cNvPr id="12" name="Content Placeholder 4">
            <a:extLst>
              <a:ext uri="{FF2B5EF4-FFF2-40B4-BE49-F238E27FC236}">
                <a16:creationId xmlns:a16="http://schemas.microsoft.com/office/drawing/2014/main" id="{141555E0-160D-46E3-9478-07A95C2F4D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77930" y="417453"/>
            <a:ext cx="4304468" cy="6023094"/>
          </a:xfrm>
          <a:ln w="12700">
            <a:solidFill>
              <a:schemeClr val="tx1"/>
            </a:solidFill>
          </a:ln>
        </p:spPr>
      </p:pic>
    </p:spTree>
    <p:extLst>
      <p:ext uri="{BB962C8B-B14F-4D97-AF65-F5344CB8AC3E}">
        <p14:creationId xmlns:p14="http://schemas.microsoft.com/office/powerpoint/2010/main" val="1291423796"/>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8E5DD-A073-4EC9-886E-249FFEDC6333}"/>
              </a:ext>
            </a:extLst>
          </p:cNvPr>
          <p:cNvSpPr>
            <a:spLocks noGrp="1"/>
          </p:cNvSpPr>
          <p:nvPr>
            <p:ph type="title"/>
          </p:nvPr>
        </p:nvSpPr>
        <p:spPr/>
        <p:txBody>
          <a:bodyPr/>
          <a:lstStyle/>
          <a:p>
            <a:r>
              <a:rPr lang="en-AU" dirty="0">
                <a:solidFill>
                  <a:schemeClr val="tx1"/>
                </a:solidFill>
              </a:rPr>
              <a:t>"Le droit de vote</a:t>
            </a:r>
            <a:endParaRPr lang="en-AU" sz="2400" i="1" dirty="0">
              <a:solidFill>
                <a:schemeClr val="tx1"/>
              </a:solidFill>
            </a:endParaRPr>
          </a:p>
        </p:txBody>
      </p:sp>
      <p:sp>
        <p:nvSpPr>
          <p:cNvPr id="3" name="Content Placeholder 2">
            <a:extLst>
              <a:ext uri="{FF2B5EF4-FFF2-40B4-BE49-F238E27FC236}">
                <a16:creationId xmlns:a16="http://schemas.microsoft.com/office/drawing/2014/main" id="{5DAABD44-7DAA-4C11-9C81-A4B47A5A8CB2}"/>
              </a:ext>
            </a:extLst>
          </p:cNvPr>
          <p:cNvSpPr>
            <a:spLocks noGrp="1"/>
          </p:cNvSpPr>
          <p:nvPr>
            <p:ph idx="1"/>
          </p:nvPr>
        </p:nvSpPr>
        <p:spPr>
          <a:xfrm>
            <a:off x="913795" y="1732449"/>
            <a:ext cx="10353762" cy="4820751"/>
          </a:xfrm>
        </p:spPr>
        <p:txBody>
          <a:bodyPr>
            <a:normAutofit fontScale="92500"/>
          </a:bodyPr>
          <a:lstStyle/>
          <a:p>
            <a:pPr marL="36900" indent="0">
              <a:buNone/>
            </a:pPr>
            <a:r>
              <a:rPr lang="en-AU" sz="3600" b="1" dirty="0">
                <a:solidFill>
                  <a:schemeClr val="tx1"/>
                </a:solidFill>
                <a:latin typeface="Calibri" panose="020F0502020204030204" pitchFamily="34" charset="0"/>
                <a:cs typeface="Calibri" panose="020F0502020204030204" pitchFamily="34" charset="0"/>
              </a:rPr>
              <a:t>SUFFRAGE : </a:t>
            </a:r>
            <a:r>
              <a:rPr lang="en-AU" sz="3600" dirty="0">
                <a:solidFill>
                  <a:schemeClr val="tx1"/>
                </a:solidFill>
                <a:latin typeface="Calibri" panose="020F0502020204030204" pitchFamily="34" charset="0"/>
                <a:cs typeface="Calibri" panose="020F0502020204030204" pitchFamily="34" charset="0"/>
              </a:rPr>
              <a:t>Latin "</a:t>
            </a:r>
            <a:r>
              <a:rPr lang="en-AU" sz="3600" i="1" dirty="0" err="1">
                <a:solidFill>
                  <a:schemeClr val="tx1"/>
                </a:solidFill>
                <a:latin typeface="Calibri" panose="020F0502020204030204" pitchFamily="34" charset="0"/>
                <a:cs typeface="Calibri" panose="020F0502020204030204" pitchFamily="34" charset="0"/>
              </a:rPr>
              <a:t>suffragium</a:t>
            </a:r>
            <a:r>
              <a:rPr lang="en-AU" sz="3600" dirty="0">
                <a:solidFill>
                  <a:schemeClr val="tx1"/>
                </a:solidFill>
                <a:latin typeface="Calibri" panose="020F0502020204030204" pitchFamily="34" charset="0"/>
                <a:cs typeface="Calibri" panose="020F0502020204030204" pitchFamily="34" charset="0"/>
              </a:rPr>
              <a:t>" ; français "</a:t>
            </a:r>
            <a:r>
              <a:rPr lang="en-AU" sz="3600" i="1" dirty="0" err="1">
                <a:solidFill>
                  <a:schemeClr val="tx1"/>
                </a:solidFill>
                <a:latin typeface="Calibri" panose="020F0502020204030204" pitchFamily="34" charset="0"/>
                <a:cs typeface="Calibri" panose="020F0502020204030204" pitchFamily="34" charset="0"/>
              </a:rPr>
              <a:t>sofrage</a:t>
            </a:r>
            <a:r>
              <a:rPr lang="en-AU" sz="3600" dirty="0">
                <a:solidFill>
                  <a:schemeClr val="tx1"/>
                </a:solidFill>
                <a:latin typeface="Calibri" panose="020F0502020204030204" pitchFamily="34" charset="0"/>
                <a:cs typeface="Calibri" panose="020F0502020204030204" pitchFamily="34" charset="0"/>
              </a:rPr>
              <a:t>" plaidoyer, intercession ; </a:t>
            </a:r>
            <a:r>
              <a:rPr lang="en-US" sz="3600" b="0" i="0" dirty="0">
                <a:solidFill>
                  <a:schemeClr val="tx1"/>
                </a:solidFill>
                <a:effectLst/>
                <a:latin typeface="Calibri" panose="020F0502020204030204" pitchFamily="34" charset="0"/>
                <a:cs typeface="Calibri" panose="020F0502020204030204" pitchFamily="34" charset="0"/>
              </a:rPr>
              <a:t>prières ou supplications en faveur d'autrui.  </a:t>
            </a:r>
            <a:r>
              <a:rPr lang="en-US" sz="3600" b="0" strike="noStrike" dirty="0">
                <a:solidFill>
                  <a:schemeClr val="tx1"/>
                </a:solidFill>
                <a:effectLst/>
                <a:latin typeface="Calibri" panose="020F0502020204030204" pitchFamily="34" charset="0"/>
                <a:cs typeface="Calibri" panose="020F0502020204030204" pitchFamily="34" charset="0"/>
              </a:rPr>
              <a:t>Soutien</a:t>
            </a:r>
            <a:r>
              <a:rPr lang="en-US" sz="3600" b="0" dirty="0">
                <a:solidFill>
                  <a:schemeClr val="tx1"/>
                </a:solidFill>
                <a:effectLst/>
                <a:latin typeface="Calibri" panose="020F0502020204030204" pitchFamily="34" charset="0"/>
                <a:cs typeface="Calibri" panose="020F0502020204030204" pitchFamily="34" charset="0"/>
              </a:rPr>
              <a:t>, vote, droit de vote. Le </a:t>
            </a:r>
            <a:r>
              <a:rPr lang="en-US" sz="3600" b="0" i="0" dirty="0">
                <a:solidFill>
                  <a:schemeClr val="tx1"/>
                </a:solidFill>
                <a:effectLst/>
                <a:latin typeface="Calibri" panose="020F0502020204030204" pitchFamily="34" charset="0"/>
                <a:cs typeface="Calibri" panose="020F0502020204030204" pitchFamily="34" charset="0"/>
              </a:rPr>
              <a:t>sens de "droit de vote politique" en anglais apparaît pour la première fois dans la Constitution américaine de 1787. www.</a:t>
            </a:r>
            <a:r>
              <a:rPr lang="en-AU" sz="3600" i="1" dirty="0">
                <a:solidFill>
                  <a:schemeClr val="tx1"/>
                </a:solidFill>
              </a:rPr>
              <a:t>etymonline.com</a:t>
            </a:r>
            <a:endParaRPr lang="en-US" sz="3600" b="0" i="0" dirty="0">
              <a:solidFill>
                <a:schemeClr val="tx1"/>
              </a:solidFill>
              <a:effectLst/>
              <a:latin typeface="Calibri" panose="020F0502020204030204" pitchFamily="34" charset="0"/>
              <a:cs typeface="Calibri" panose="020F0502020204030204" pitchFamily="34" charset="0"/>
            </a:endParaRPr>
          </a:p>
          <a:p>
            <a:pPr marL="36900" indent="0">
              <a:buNone/>
            </a:pPr>
            <a:endParaRPr lang="en-AU" sz="1100" dirty="0">
              <a:solidFill>
                <a:schemeClr val="tx1"/>
              </a:solidFill>
              <a:latin typeface="Calibri" panose="020F0502020204030204" pitchFamily="34" charset="0"/>
              <a:cs typeface="Calibri" panose="020F0502020204030204" pitchFamily="34" charset="0"/>
            </a:endParaRPr>
          </a:p>
          <a:p>
            <a:pPr marL="36900" indent="0">
              <a:buNone/>
            </a:pPr>
            <a:r>
              <a:rPr lang="en-AU" sz="3600" b="1" dirty="0">
                <a:solidFill>
                  <a:schemeClr val="tx1"/>
                </a:solidFill>
                <a:latin typeface="Calibri" panose="020F0502020204030204" pitchFamily="34" charset="0"/>
                <a:cs typeface="Calibri" panose="020F0502020204030204" pitchFamily="34" charset="0"/>
              </a:rPr>
              <a:t>ENFRANCHISE : </a:t>
            </a:r>
            <a:r>
              <a:rPr lang="en-US" sz="3600" b="0" i="0" dirty="0">
                <a:solidFill>
                  <a:schemeClr val="tx1"/>
                </a:solidFill>
                <a:effectLst/>
                <a:latin typeface="Calibri" panose="020F0502020204030204" pitchFamily="34" charset="0"/>
                <a:cs typeface="Calibri" panose="020F0502020204030204" pitchFamily="34" charset="0"/>
              </a:rPr>
              <a:t>Ancien français </a:t>
            </a:r>
            <a:r>
              <a:rPr lang="en-US" sz="3600" b="0" i="1" dirty="0">
                <a:solidFill>
                  <a:schemeClr val="tx1"/>
                </a:solidFill>
                <a:effectLst/>
                <a:latin typeface="Calibri" panose="020F0502020204030204" pitchFamily="34" charset="0"/>
                <a:cs typeface="Calibri" panose="020F0502020204030204" pitchFamily="34" charset="0"/>
              </a:rPr>
              <a:t>franchise </a:t>
            </a:r>
            <a:r>
              <a:rPr lang="en-US" sz="3600" b="0" i="0" dirty="0">
                <a:solidFill>
                  <a:schemeClr val="tx1"/>
                </a:solidFill>
                <a:effectLst/>
                <a:latin typeface="Calibri" panose="020F0502020204030204" pitchFamily="34" charset="0"/>
                <a:cs typeface="Calibri" panose="020F0502020204030204" pitchFamily="34" charset="0"/>
              </a:rPr>
              <a:t>"liberté, exemption ; un droit ou un privilège spécial ; un privilège légal particulier, puis "droit de vote" (1790) </a:t>
            </a:r>
            <a:r>
              <a:rPr lang="en-AU" sz="3600" i="1" dirty="0">
                <a:solidFill>
                  <a:schemeClr val="tx1"/>
                </a:solidFill>
              </a:rPr>
              <a:t>www.etymonline.com</a:t>
            </a:r>
            <a:endParaRPr lang="en-US" sz="3600" b="0" i="0" dirty="0">
              <a:solidFill>
                <a:schemeClr val="tx1"/>
              </a:solidFill>
              <a:effectLst/>
              <a:latin typeface="Calibri" panose="020F0502020204030204" pitchFamily="34" charset="0"/>
              <a:cs typeface="Calibri" panose="020F0502020204030204" pitchFamily="34" charset="0"/>
            </a:endParaRPr>
          </a:p>
          <a:p>
            <a:endParaRPr lang="en-US" sz="3600" dirty="0">
              <a:solidFill>
                <a:schemeClr val="tx1"/>
              </a:solidFill>
              <a:effectLst/>
              <a:latin typeface="Calibri" panose="020F0502020204030204" pitchFamily="34" charset="0"/>
              <a:cs typeface="Calibri" panose="020F0502020204030204" pitchFamily="34" charset="0"/>
            </a:endParaRPr>
          </a:p>
          <a:p>
            <a:endParaRPr lang="en-AU"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6117265"/>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8E5DD-A073-4EC9-886E-249FFEDC6333}"/>
              </a:ext>
            </a:extLst>
          </p:cNvPr>
          <p:cNvSpPr>
            <a:spLocks noGrp="1"/>
          </p:cNvSpPr>
          <p:nvPr>
            <p:ph type="title"/>
          </p:nvPr>
        </p:nvSpPr>
        <p:spPr/>
        <p:txBody>
          <a:bodyPr>
            <a:normAutofit/>
          </a:bodyPr>
          <a:lstStyle/>
          <a:p>
            <a:r>
              <a:rPr lang="en-AU" sz="4800" i="1" dirty="0">
                <a:solidFill>
                  <a:schemeClr val="tx1"/>
                </a:solidFill>
              </a:rPr>
              <a:t>www.catholicculture.org</a:t>
            </a:r>
          </a:p>
        </p:txBody>
      </p:sp>
      <p:sp>
        <p:nvSpPr>
          <p:cNvPr id="3" name="Content Placeholder 2">
            <a:extLst>
              <a:ext uri="{FF2B5EF4-FFF2-40B4-BE49-F238E27FC236}">
                <a16:creationId xmlns:a16="http://schemas.microsoft.com/office/drawing/2014/main" id="{5DAABD44-7DAA-4C11-9C81-A4B47A5A8CB2}"/>
              </a:ext>
            </a:extLst>
          </p:cNvPr>
          <p:cNvSpPr>
            <a:spLocks noGrp="1"/>
          </p:cNvSpPr>
          <p:nvPr>
            <p:ph idx="1"/>
          </p:nvPr>
        </p:nvSpPr>
        <p:spPr>
          <a:xfrm>
            <a:off x="913795" y="1732449"/>
            <a:ext cx="10353762" cy="4820751"/>
          </a:xfrm>
        </p:spPr>
        <p:txBody>
          <a:bodyPr>
            <a:normAutofit/>
          </a:bodyPr>
          <a:lstStyle/>
          <a:p>
            <a:pPr marL="36900" indent="0" algn="l">
              <a:buNone/>
            </a:pPr>
            <a:r>
              <a:rPr lang="en-US" sz="3200" b="0" i="0" dirty="0">
                <a:solidFill>
                  <a:schemeClr val="tx1"/>
                </a:solidFill>
                <a:effectLst/>
                <a:latin typeface="Calibri" panose="020F0502020204030204" pitchFamily="34" charset="0"/>
                <a:cs typeface="Calibri" panose="020F0502020204030204" pitchFamily="34" charset="0"/>
              </a:rPr>
              <a:t>Dictionnaire catholique</a:t>
            </a:r>
          </a:p>
          <a:p>
            <a:pPr marL="36900" indent="0" algn="l">
              <a:buNone/>
            </a:pPr>
            <a:r>
              <a:rPr lang="en-US" sz="3200" b="1" i="0" dirty="0">
                <a:solidFill>
                  <a:schemeClr val="tx1"/>
                </a:solidFill>
                <a:effectLst/>
                <a:latin typeface="Calibri" panose="020F0502020204030204" pitchFamily="34" charset="0"/>
                <a:cs typeface="Calibri" panose="020F0502020204030204" pitchFamily="34" charset="0"/>
              </a:rPr>
              <a:t>SUFFRAGES : </a:t>
            </a:r>
            <a:r>
              <a:rPr lang="en-US" sz="3200" b="0" i="0" dirty="0">
                <a:solidFill>
                  <a:schemeClr val="tx1"/>
                </a:solidFill>
                <a:effectLst/>
                <a:latin typeface="Calibri" panose="020F0502020204030204" pitchFamily="34" charset="0"/>
                <a:cs typeface="Calibri" panose="020F0502020204030204" pitchFamily="34" charset="0"/>
              </a:rPr>
              <a:t>Prières prescrites ou promises à des intentions particulières. Plus particulièrement, les suffrages sont les messes, les prières ou les actes de piété offerts pour le repos des âmes des fidèles défunts.</a:t>
            </a:r>
          </a:p>
          <a:p>
            <a:endParaRPr lang="en-AU"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2923293"/>
      </p:ext>
    </p:extLst>
  </p:cSld>
  <p:clrMapOvr>
    <a:masterClrMapping/>
  </p:clrMapOvr>
</p:sld>
</file>

<file path=ppt/slides/slide2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erials relating to Women Suffrage Party">
            <a:extLst>
              <a:ext uri="{FF2B5EF4-FFF2-40B4-BE49-F238E27FC236}">
                <a16:creationId xmlns:a16="http://schemas.microsoft.com/office/drawing/2014/main" id="{CCC8E483-640C-4B16-A653-35AEF896FE7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92557" y="0"/>
            <a:ext cx="5314121" cy="6891129"/>
          </a:xfrm>
          <a:prstGeom prst="rect">
            <a:avLst/>
          </a:prstGeom>
          <a:noFill/>
          <a:ln>
            <a:noFill/>
          </a:ln>
        </p:spPr>
      </p:pic>
    </p:spTree>
    <p:extLst>
      <p:ext uri="{BB962C8B-B14F-4D97-AF65-F5344CB8AC3E}">
        <p14:creationId xmlns:p14="http://schemas.microsoft.com/office/powerpoint/2010/main" val="349730700"/>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8E5DD-A073-4EC9-886E-249FFEDC6333}"/>
              </a:ext>
            </a:extLst>
          </p:cNvPr>
          <p:cNvSpPr>
            <a:spLocks noGrp="1"/>
          </p:cNvSpPr>
          <p:nvPr>
            <p:ph type="title"/>
          </p:nvPr>
        </p:nvSpPr>
        <p:spPr/>
        <p:txBody>
          <a:bodyPr>
            <a:normAutofit fontScale="90000"/>
          </a:bodyPr>
          <a:lstStyle/>
          <a:p>
            <a:r>
              <a:rPr lang="en-AU" dirty="0">
                <a:solidFill>
                  <a:schemeClr val="tx1"/>
                </a:solidFill>
              </a:rPr>
              <a:t>Déclaration universelle des droits de l'homme (DUDH) </a:t>
            </a:r>
            <a:br>
              <a:rPr lang="en-AU" dirty="0">
                <a:solidFill>
                  <a:schemeClr val="tx1"/>
                </a:solidFill>
              </a:rPr>
            </a:br>
            <a:r>
              <a:rPr lang="en-AU" dirty="0">
                <a:solidFill>
                  <a:schemeClr val="tx1"/>
                </a:solidFill>
              </a:rPr>
              <a:t>Article 21 de la Déclaration universelle des droits de l'homme </a:t>
            </a:r>
          </a:p>
        </p:txBody>
      </p:sp>
      <p:sp>
        <p:nvSpPr>
          <p:cNvPr id="3" name="Content Placeholder 2">
            <a:extLst>
              <a:ext uri="{FF2B5EF4-FFF2-40B4-BE49-F238E27FC236}">
                <a16:creationId xmlns:a16="http://schemas.microsoft.com/office/drawing/2014/main" id="{5DAABD44-7DAA-4C11-9C81-A4B47A5A8CB2}"/>
              </a:ext>
            </a:extLst>
          </p:cNvPr>
          <p:cNvSpPr>
            <a:spLocks noGrp="1"/>
          </p:cNvSpPr>
          <p:nvPr>
            <p:ph idx="1"/>
          </p:nvPr>
        </p:nvSpPr>
        <p:spPr>
          <a:xfrm>
            <a:off x="913795" y="1732449"/>
            <a:ext cx="10353762" cy="4893638"/>
          </a:xfrm>
        </p:spPr>
        <p:txBody>
          <a:bodyPr>
            <a:normAutofit fontScale="85000" lnSpcReduction="20000"/>
          </a:bodyPr>
          <a:lstStyle/>
          <a:p>
            <a:pPr marL="494100" indent="-457200" algn="l">
              <a:buFont typeface="+mj-lt"/>
              <a:buAutoNum type="arabicPeriod"/>
            </a:pPr>
            <a:r>
              <a:rPr lang="en-US" sz="4000" b="0" i="0" dirty="0">
                <a:solidFill>
                  <a:schemeClr val="tx1"/>
                </a:solidFill>
                <a:effectLst/>
                <a:latin typeface="Calibri" panose="020F0502020204030204" pitchFamily="34" charset="0"/>
                <a:cs typeface="Calibri" panose="020F0502020204030204" pitchFamily="34" charset="0"/>
              </a:rPr>
              <a:t>Toute personne a le droit de participer à la direction des affaires publiques de son pays, soit directement, soit par l'intermédiaire de représentants librement choisis.</a:t>
            </a:r>
          </a:p>
          <a:p>
            <a:pPr marL="494100" indent="-457200" algn="l">
              <a:buFont typeface="+mj-lt"/>
              <a:buAutoNum type="arabicPeriod"/>
            </a:pPr>
            <a:r>
              <a:rPr lang="en-US" sz="4000" b="0" i="0" dirty="0">
                <a:solidFill>
                  <a:schemeClr val="tx1"/>
                </a:solidFill>
                <a:effectLst/>
                <a:latin typeface="Calibri" panose="020F0502020204030204" pitchFamily="34" charset="0"/>
                <a:cs typeface="Calibri" panose="020F0502020204030204" pitchFamily="34" charset="0"/>
              </a:rPr>
              <a:t>Toute personne a droit à l'égalité d'accès au service public dans son pays.</a:t>
            </a:r>
          </a:p>
          <a:p>
            <a:pPr marL="494100" indent="-457200" algn="l">
              <a:buFont typeface="+mj-lt"/>
              <a:buAutoNum type="arabicPeriod"/>
            </a:pPr>
            <a:r>
              <a:rPr lang="en-US" sz="4000" b="0" i="0" dirty="0">
                <a:solidFill>
                  <a:schemeClr val="tx1"/>
                </a:solidFill>
                <a:effectLst/>
                <a:latin typeface="Calibri" panose="020F0502020204030204" pitchFamily="34" charset="0"/>
                <a:cs typeface="Calibri" panose="020F0502020204030204" pitchFamily="34" charset="0"/>
              </a:rPr>
              <a:t>La volonté du peuple est le fondement de l'autorité du gouvernement ; cette volonté s'exprime par des élections honnêtes qui ont lieu périodiquement, au suffrage universel et égal et au scrutin secret ou suivant une procédure équivalente assurant la liberté du vote.</a:t>
            </a:r>
          </a:p>
          <a:p>
            <a:endParaRPr lang="en-AU" dirty="0"/>
          </a:p>
        </p:txBody>
      </p:sp>
    </p:spTree>
    <p:extLst>
      <p:ext uri="{BB962C8B-B14F-4D97-AF65-F5344CB8AC3E}">
        <p14:creationId xmlns:p14="http://schemas.microsoft.com/office/powerpoint/2010/main" val="3246634914"/>
      </p:ext>
    </p:extLst>
  </p:cSld>
  <p:clrMapOvr>
    <a:masterClrMapping/>
  </p:clrMapOvr>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52207-D4E8-40E5-B929-F9227C53AF9B}"/>
              </a:ext>
            </a:extLst>
          </p:cNvPr>
          <p:cNvSpPr>
            <a:spLocks noGrp="1"/>
          </p:cNvSpPr>
          <p:nvPr>
            <p:ph type="title"/>
          </p:nvPr>
        </p:nvSpPr>
        <p:spPr/>
        <p:txBody>
          <a:bodyPr>
            <a:normAutofit/>
          </a:bodyPr>
          <a:lstStyle/>
          <a:p>
            <a:r>
              <a:rPr lang="en-US" sz="4400" dirty="0"/>
              <a:t>Martin Luther King Jnr - 17 mai 1957</a:t>
            </a:r>
            <a:endParaRPr lang="en-AU" sz="4400" dirty="0"/>
          </a:p>
        </p:txBody>
      </p:sp>
      <p:sp>
        <p:nvSpPr>
          <p:cNvPr id="3" name="Content Placeholder 2">
            <a:extLst>
              <a:ext uri="{FF2B5EF4-FFF2-40B4-BE49-F238E27FC236}">
                <a16:creationId xmlns:a16="http://schemas.microsoft.com/office/drawing/2014/main" id="{D33EB8B8-6847-4E57-9F61-68A9C32FEA4B}"/>
              </a:ext>
            </a:extLst>
          </p:cNvPr>
          <p:cNvSpPr>
            <a:spLocks noGrp="1"/>
          </p:cNvSpPr>
          <p:nvPr>
            <p:ph idx="1"/>
          </p:nvPr>
        </p:nvSpPr>
        <p:spPr>
          <a:xfrm>
            <a:off x="913795" y="1732449"/>
            <a:ext cx="10353762" cy="4973151"/>
          </a:xfrm>
        </p:spPr>
        <p:txBody>
          <a:bodyPr/>
          <a:lstStyle/>
          <a:p>
            <a:r>
              <a:rPr lang="en-AU" sz="28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Donnez-nous le droit de vote et nous n'aurons plus à nous préoccuper de nos droits fondamentaux auprès du gouvernement fédéral.</a:t>
            </a:r>
            <a:endParaRPr lang="en-AU"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AU" sz="28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Donnez-nous le droit de vote et nous ne plaiderons plus auprès du gouvernement fédéral pour l'adoption d'une loi contre le lynchage ; nous inscrirons, par le pouvoir de notre vote, la loi dans les recueils de lois du Sud et nous mettrons fin aux actes ignobles des auteurs de violence encagoulés.</a:t>
            </a:r>
            <a:endParaRPr lang="en-AU"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AU" sz="28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Donnez-nous le bulletin de vote et nous transformerons les méfaits marquants des foules assoiffées de sang en bonnes actions calculées de citoyens ordonnés.</a:t>
            </a:r>
            <a:endParaRPr lang="en-AU"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AU"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6593867"/>
      </p:ext>
    </p:extLst>
  </p:cSld>
  <p:clrMapOvr>
    <a:masterClrMapping/>
  </p:clrMapOvr>
</p:sld>
</file>

<file path=ppt/slides/slide2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3EB8B8-6847-4E57-9F61-68A9C32FEA4B}"/>
              </a:ext>
            </a:extLst>
          </p:cNvPr>
          <p:cNvSpPr>
            <a:spLocks noGrp="1"/>
          </p:cNvSpPr>
          <p:nvPr>
            <p:ph idx="1"/>
          </p:nvPr>
        </p:nvSpPr>
        <p:spPr>
          <a:xfrm>
            <a:off x="689114" y="874643"/>
            <a:ext cx="10583768" cy="5592418"/>
          </a:xfrm>
        </p:spPr>
        <p:txBody>
          <a:bodyPr/>
          <a:lstStyle/>
          <a:p>
            <a:r>
              <a:rPr lang="en-AU" sz="2800" b="1" i="1" dirty="0">
                <a:solidFill>
                  <a:schemeClr val="tx1"/>
                </a:solidFill>
                <a:effectLst/>
                <a:latin typeface="inherit"/>
                <a:ea typeface="Calibri" panose="020F0502020204030204" pitchFamily="34" charset="0"/>
                <a:cs typeface="Times New Roman" panose="02020603050405020304" pitchFamily="18" charset="0"/>
              </a:rPr>
              <a:t>Donnez-nous le bulletin de vote et nous remplirons nos salles législatives d'hommes de bonne volonté et nous enverrons dans les salles sacrées du Congrès des hommes qui ne signeront pas un "Manifeste du Sud" en raison de leur dévotion au manifeste de la justice.</a:t>
            </a:r>
            <a:endParaRPr lang="en-AU"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AU" sz="2800" b="1" i="1" dirty="0">
                <a:solidFill>
                  <a:schemeClr val="tx1"/>
                </a:solidFill>
                <a:effectLst/>
                <a:latin typeface="inherit"/>
                <a:ea typeface="Calibri" panose="020F0502020204030204" pitchFamily="34" charset="0"/>
                <a:cs typeface="Times New Roman" panose="02020603050405020304" pitchFamily="18" charset="0"/>
              </a:rPr>
              <a:t>Donnez-nous le bulletin de vote et nous placerons sur les bancs du Sud des juges qui feront preuve de justice et d'amour de la miséricorde, et nous placerons à la tête des États du Sud des gouverneurs qui ont senti non seulement la tangente de l'humain, mais aussi l'éclat du divin.</a:t>
            </a:r>
            <a:endParaRPr lang="en-AU"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AU" sz="2800" b="1" i="1" dirty="0">
                <a:solidFill>
                  <a:schemeClr val="tx1"/>
                </a:solidFill>
                <a:effectLst/>
                <a:latin typeface="inherit"/>
                <a:ea typeface="Calibri" panose="020F0502020204030204" pitchFamily="34" charset="0"/>
                <a:cs typeface="Times New Roman" panose="02020603050405020304" pitchFamily="18" charset="0"/>
              </a:rPr>
              <a:t>Donnez-nous le bulletin de vote et nous </a:t>
            </a:r>
            <a:r>
              <a:rPr lang="en-AU" sz="2800" b="1" i="1" dirty="0">
                <a:solidFill>
                  <a:schemeClr val="tx1"/>
                </a:solidFill>
                <a:effectLst/>
                <a:latin typeface="inherit"/>
                <a:ea typeface="Calibri" panose="020F0502020204030204" pitchFamily="34" charset="0"/>
                <a:cs typeface="Times New Roman" panose="02020603050405020304" pitchFamily="18" charset="0"/>
              </a:rPr>
              <a:t>appliquerons </a:t>
            </a:r>
            <a:r>
              <a:rPr lang="en-AU" sz="2800" b="1" i="1" dirty="0">
                <a:solidFill>
                  <a:schemeClr val="tx1"/>
                </a:solidFill>
                <a:effectLst/>
                <a:latin typeface="inherit"/>
                <a:ea typeface="Calibri" panose="020F0502020204030204" pitchFamily="34" charset="0"/>
                <a:cs typeface="Times New Roman" panose="02020603050405020304" pitchFamily="18" charset="0"/>
              </a:rPr>
              <a:t>tranquillement et </a:t>
            </a:r>
            <a:r>
              <a:rPr lang="en-AU" sz="2800" b="1" i="1" dirty="0" err="1">
                <a:solidFill>
                  <a:schemeClr val="tx1"/>
                </a:solidFill>
                <a:effectLst/>
                <a:latin typeface="inherit"/>
                <a:ea typeface="Calibri" panose="020F0502020204030204" pitchFamily="34" charset="0"/>
                <a:cs typeface="Times New Roman" panose="02020603050405020304" pitchFamily="18" charset="0"/>
              </a:rPr>
              <a:t>non violemment</a:t>
            </a:r>
            <a:r>
              <a:rPr lang="en-AU" sz="2800" b="1" i="1" dirty="0">
                <a:solidFill>
                  <a:schemeClr val="tx1"/>
                </a:solidFill>
                <a:effectLst/>
                <a:latin typeface="inherit"/>
                <a:ea typeface="Calibri" panose="020F0502020204030204" pitchFamily="34" charset="0"/>
                <a:cs typeface="Times New Roman" panose="02020603050405020304" pitchFamily="18" charset="0"/>
              </a:rPr>
              <a:t>, sans </a:t>
            </a:r>
            <a:r>
              <a:rPr lang="en-AU" sz="2800" b="1" i="1" dirty="0" err="1">
                <a:solidFill>
                  <a:schemeClr val="tx1"/>
                </a:solidFill>
                <a:effectLst/>
                <a:latin typeface="inherit"/>
                <a:ea typeface="Calibri" panose="020F0502020204030204" pitchFamily="34" charset="0"/>
                <a:cs typeface="Times New Roman" panose="02020603050405020304" pitchFamily="18" charset="0"/>
              </a:rPr>
              <a:t>rancune </a:t>
            </a:r>
            <a:r>
              <a:rPr lang="en-AU" sz="2800" b="1" i="1" dirty="0">
                <a:solidFill>
                  <a:schemeClr val="tx1"/>
                </a:solidFill>
                <a:effectLst/>
                <a:latin typeface="inherit"/>
                <a:ea typeface="Calibri" panose="020F0502020204030204" pitchFamily="34" charset="0"/>
                <a:cs typeface="Times New Roman" panose="02020603050405020304" pitchFamily="18" charset="0"/>
              </a:rPr>
              <a:t>ni amertume, la décision de la Cour suprême (Brown) du 17 mai 1954.</a:t>
            </a:r>
            <a:endParaRPr lang="en-AU"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AU"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4361391"/>
      </p:ext>
    </p:extLst>
  </p:cSld>
  <p:clrMapOvr>
    <a:masterClrMapping/>
  </p:clrMapOvr>
</p:sld>
</file>

<file path=ppt/slides/slide2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F1871-E777-4C5E-A7A0-08CD0673DAD6}"/>
              </a:ext>
            </a:extLst>
          </p:cNvPr>
          <p:cNvSpPr>
            <a:spLocks noGrp="1"/>
          </p:cNvSpPr>
          <p:nvPr>
            <p:ph type="title"/>
          </p:nvPr>
        </p:nvSpPr>
        <p:spPr>
          <a:xfrm>
            <a:off x="736269" y="0"/>
            <a:ext cx="5934949" cy="1829338"/>
          </a:xfrm>
        </p:spPr>
        <p:txBody>
          <a:bodyPr/>
          <a:lstStyle/>
          <a:p>
            <a:r>
              <a:rPr lang="en-AU" sz="4400" dirty="0"/>
              <a:t>La loi sur les droits civils de 1964</a:t>
            </a:r>
          </a:p>
        </p:txBody>
      </p:sp>
      <p:sp>
        <p:nvSpPr>
          <p:cNvPr id="4" name="Text Placeholder 3">
            <a:extLst>
              <a:ext uri="{FF2B5EF4-FFF2-40B4-BE49-F238E27FC236}">
                <a16:creationId xmlns:a16="http://schemas.microsoft.com/office/drawing/2014/main" id="{51624AD9-19DA-4AAF-A250-B41EFA4F6917}"/>
              </a:ext>
            </a:extLst>
          </p:cNvPr>
          <p:cNvSpPr>
            <a:spLocks noGrp="1"/>
          </p:cNvSpPr>
          <p:nvPr>
            <p:ph type="body" sz="half" idx="2"/>
          </p:nvPr>
        </p:nvSpPr>
        <p:spPr>
          <a:xfrm>
            <a:off x="384313" y="2121213"/>
            <a:ext cx="6732104" cy="4491622"/>
          </a:xfrm>
        </p:spPr>
        <p:txBody>
          <a:bodyPr>
            <a:noAutofit/>
          </a:bodyPr>
          <a:lstStyle/>
          <a:p>
            <a:pPr algn="l"/>
            <a:r>
              <a:rPr lang="en-US" sz="2400" b="0" i="0" dirty="0">
                <a:solidFill>
                  <a:schemeClr val="tx1"/>
                </a:solidFill>
                <a:effectLst/>
                <a:latin typeface="Arial" panose="020B0604020202020204" pitchFamily="34" charset="0"/>
              </a:rPr>
              <a:t>Promulguée le </a:t>
            </a:r>
            <a:r>
              <a:rPr lang="en-US" sz="2400" b="0" i="0" dirty="0">
                <a:solidFill>
                  <a:schemeClr val="tx1"/>
                </a:solidFill>
                <a:effectLst/>
                <a:latin typeface="Arial" panose="020B0604020202020204" pitchFamily="34" charset="0"/>
              </a:rPr>
              <a:t>2 juillet 1964, la loi sur les droits civils (Civil Rights Act) est une </a:t>
            </a:r>
            <a:r>
              <a:rPr lang="en-US" sz="2400" b="0" i="0" u="none" strike="noStrike" dirty="0">
                <a:solidFill>
                  <a:schemeClr val="tx1"/>
                </a:solidFill>
                <a:effectLst/>
                <a:latin typeface="Arial" panose="020B0604020202020204" pitchFamily="34" charset="0"/>
              </a:rPr>
              <a:t>loi </a:t>
            </a:r>
            <a:r>
              <a:rPr lang="en-US" sz="2400" b="0" i="0" dirty="0">
                <a:solidFill>
                  <a:schemeClr val="tx1"/>
                </a:solidFill>
                <a:effectLst/>
                <a:latin typeface="Arial" panose="020B0604020202020204" pitchFamily="34" charset="0"/>
              </a:rPr>
              <a:t>historique </a:t>
            </a:r>
            <a:r>
              <a:rPr lang="en-US" sz="2400" b="0" i="0" u="none" strike="noStrike" dirty="0">
                <a:solidFill>
                  <a:schemeClr val="tx1"/>
                </a:solidFill>
                <a:effectLst/>
                <a:latin typeface="Arial" panose="020B0604020202020204" pitchFamily="34" charset="0"/>
              </a:rPr>
              <a:t>sur </a:t>
            </a:r>
            <a:r>
              <a:rPr lang="en-US" sz="2400" b="0" i="0" u="none" strike="noStrike" dirty="0">
                <a:solidFill>
                  <a:schemeClr val="tx1"/>
                </a:solidFill>
                <a:effectLst/>
                <a:latin typeface="Arial" panose="020B0604020202020204" pitchFamily="34" charset="0"/>
              </a:rPr>
              <a:t>les droits civils </a:t>
            </a:r>
            <a:r>
              <a:rPr lang="en-US" sz="2400" b="0" i="0" dirty="0">
                <a:solidFill>
                  <a:schemeClr val="tx1"/>
                </a:solidFill>
                <a:effectLst/>
                <a:latin typeface="Arial" panose="020B0604020202020204" pitchFamily="34" charset="0"/>
              </a:rPr>
              <a:t>et le </a:t>
            </a:r>
            <a:r>
              <a:rPr lang="en-US" sz="2400" b="0" i="0" u="none" strike="noStrike" dirty="0">
                <a:solidFill>
                  <a:schemeClr val="tx1"/>
                </a:solidFill>
                <a:effectLst/>
                <a:latin typeface="Arial" panose="020B0604020202020204" pitchFamily="34" charset="0"/>
              </a:rPr>
              <a:t>travail </a:t>
            </a:r>
            <a:r>
              <a:rPr lang="en-US" sz="2400" b="0" i="0" dirty="0">
                <a:solidFill>
                  <a:schemeClr val="tx1"/>
                </a:solidFill>
                <a:effectLst/>
                <a:latin typeface="Arial" panose="020B0604020202020204" pitchFamily="34" charset="0"/>
              </a:rPr>
              <a:t>aux </a:t>
            </a:r>
            <a:r>
              <a:rPr lang="en-US" sz="2400" b="0" i="0" u="none" strike="noStrike" dirty="0">
                <a:solidFill>
                  <a:schemeClr val="tx1"/>
                </a:solidFill>
                <a:effectLst/>
                <a:latin typeface="Arial" panose="020B0604020202020204" pitchFamily="34" charset="0"/>
              </a:rPr>
              <a:t>États-Unis </a:t>
            </a:r>
            <a:r>
              <a:rPr lang="en-US" sz="2400" b="0" i="0" dirty="0">
                <a:solidFill>
                  <a:schemeClr val="tx1"/>
                </a:solidFill>
                <a:effectLst/>
                <a:latin typeface="Arial" panose="020B0604020202020204" pitchFamily="34" charset="0"/>
              </a:rPr>
              <a:t>qui interdit la discrimination fondée sur la race, la couleur, la religion, le sexe, l'origine nationale et, plus tard, l'orientation sexuelle et l'identité de genre. Elle </a:t>
            </a:r>
            <a:r>
              <a:rPr lang="en-US" sz="2400" b="0" i="0" dirty="0">
                <a:solidFill>
                  <a:schemeClr val="tx1"/>
                </a:solidFill>
                <a:effectLst/>
                <a:latin typeface="Arial" panose="020B0604020202020204" pitchFamily="34" charset="0"/>
              </a:rPr>
              <a:t>interdit l'application inégale des conditions d'inscription sur les listes électorales, la </a:t>
            </a:r>
            <a:r>
              <a:rPr lang="en-US" sz="2400" b="0" i="0" u="none" strike="noStrike" dirty="0">
                <a:solidFill>
                  <a:schemeClr val="tx1"/>
                </a:solidFill>
                <a:effectLst/>
                <a:latin typeface="Arial" panose="020B0604020202020204" pitchFamily="34" charset="0"/>
              </a:rPr>
              <a:t>ségrégation raciale </a:t>
            </a:r>
            <a:r>
              <a:rPr lang="en-US" sz="2400" b="0" i="0" dirty="0">
                <a:solidFill>
                  <a:schemeClr val="tx1"/>
                </a:solidFill>
                <a:effectLst/>
                <a:latin typeface="Arial" panose="020B0604020202020204" pitchFamily="34" charset="0"/>
              </a:rPr>
              <a:t>dans les écoles et les </a:t>
            </a:r>
            <a:r>
              <a:rPr lang="en-US" sz="2400" b="0" i="0" u="none" strike="noStrike" dirty="0">
                <a:solidFill>
                  <a:schemeClr val="tx1"/>
                </a:solidFill>
                <a:effectLst/>
                <a:latin typeface="Arial" panose="020B0604020202020204" pitchFamily="34" charset="0"/>
              </a:rPr>
              <a:t>établissements publics</a:t>
            </a:r>
            <a:r>
              <a:rPr lang="en-US" sz="2400" b="0" i="0" dirty="0">
                <a:solidFill>
                  <a:schemeClr val="tx1"/>
                </a:solidFill>
                <a:effectLst/>
                <a:latin typeface="Arial" panose="020B0604020202020204" pitchFamily="34" charset="0"/>
              </a:rPr>
              <a:t>, ainsi que la discrimination en matière d'emploi. Cette loi "reste l'une des réalisations législatives les plus importantes de l'</a:t>
            </a:r>
            <a:r>
              <a:rPr lang="en-US" sz="2400" b="0" i="0">
                <a:solidFill>
                  <a:schemeClr val="tx1"/>
                </a:solidFill>
                <a:effectLst/>
                <a:latin typeface="Arial" panose="020B0604020202020204" pitchFamily="34" charset="0"/>
              </a:rPr>
              <a:t>histoire américaine</a:t>
            </a:r>
            <a:r>
              <a:rPr lang="en-US" sz="2400">
                <a:solidFill>
                  <a:schemeClr val="tx1"/>
                </a:solidFill>
                <a:effectLst/>
                <a:latin typeface="Arial" panose="020B0604020202020204" pitchFamily="34" charset="0"/>
              </a:rPr>
              <a:t>".</a:t>
            </a:r>
            <a:endParaRPr lang="en-AU" sz="2400" dirty="0">
              <a:solidFill>
                <a:schemeClr val="tx1"/>
              </a:solidFill>
              <a:latin typeface="Calibri" panose="020F0502020204030204" pitchFamily="34" charset="0"/>
              <a:cs typeface="Calibri" panose="020F0502020204030204" pitchFamily="34" charset="0"/>
            </a:endParaRPr>
          </a:p>
        </p:txBody>
      </p:sp>
      <p:sp>
        <p:nvSpPr>
          <p:cNvPr id="11" name="Picture Placeholder 10">
            <a:extLst>
              <a:ext uri="{FF2B5EF4-FFF2-40B4-BE49-F238E27FC236}">
                <a16:creationId xmlns:a16="http://schemas.microsoft.com/office/drawing/2014/main" id="{3D0C9DBE-B320-40E1-B830-090A8FC565F3}"/>
              </a:ext>
            </a:extLst>
          </p:cNvPr>
          <p:cNvSpPr>
            <a:spLocks noGrp="1"/>
          </p:cNvSpPr>
          <p:nvPr>
            <p:ph type="pic" idx="1"/>
          </p:nvPr>
        </p:nvSpPr>
        <p:spPr/>
        <p:txBody>
          <a:bodyPr/>
          <a:lstStyle/>
          <a:p>
            <a:endParaRPr lang="en-AU"/>
          </a:p>
        </p:txBody>
      </p:sp>
      <p:pic>
        <p:nvPicPr>
          <p:cNvPr id="8" name="Picture Placeholder 7">
            <a:extLst>
              <a:ext uri="{FF2B5EF4-FFF2-40B4-BE49-F238E27FC236}">
                <a16:creationId xmlns:a16="http://schemas.microsoft.com/office/drawing/2014/main" id="{C271C388-EC71-4B1B-896D-12CC06533B7B}"/>
              </a:ext>
            </a:extLst>
          </p:cNvPr>
          <p:cNvPicPr>
            <a:picLocks noGrp="1"/>
          </p:cNvPicPr>
          <p:nvPr>
            <p:ph type="pic" idx="1"/>
          </p:nvPr>
        </p:nvPicPr>
        <p:blipFill>
          <a:blip r:embed="rId2">
            <a:extLst>
              <a:ext uri="{28A0092B-C50C-407E-A947-70E740481C1C}">
                <a14:useLocalDpi xmlns:a14="http://schemas.microsoft.com/office/drawing/2010/main" val="0"/>
              </a:ext>
            </a:extLst>
          </a:blip>
          <a:srcRect l="742" r="742"/>
          <a:stretch>
            <a:fillRect/>
          </a:stretch>
        </p:blipFill>
        <p:spPr bwMode="auto">
          <a:xfrm>
            <a:off x="7442551" y="763701"/>
            <a:ext cx="4047084" cy="5703359"/>
          </a:xfrm>
          <a:prstGeom prst="rect">
            <a:avLst/>
          </a:prstGeom>
          <a:noFill/>
          <a:ln>
            <a:noFill/>
          </a:ln>
        </p:spPr>
      </p:pic>
    </p:spTree>
    <p:extLst>
      <p:ext uri="{BB962C8B-B14F-4D97-AF65-F5344CB8AC3E}">
        <p14:creationId xmlns:p14="http://schemas.microsoft.com/office/powerpoint/2010/main" val="175804516"/>
      </p:ext>
    </p:extLst>
  </p:cSld>
  <p:clrMapOvr>
    <a:masterClrMapping/>
  </p:clrMapOvr>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038F-27B4-4F5A-B158-07592D99917C}"/>
              </a:ext>
            </a:extLst>
          </p:cNvPr>
          <p:cNvSpPr>
            <a:spLocks noGrp="1"/>
          </p:cNvSpPr>
          <p:nvPr>
            <p:ph type="title"/>
          </p:nvPr>
        </p:nvSpPr>
        <p:spPr/>
        <p:txBody>
          <a:bodyPr>
            <a:normAutofit/>
          </a:bodyPr>
          <a:lstStyle/>
          <a:p>
            <a:r>
              <a:rPr lang="en-US" b="0" i="0" dirty="0">
                <a:solidFill>
                  <a:schemeClr val="tx1"/>
                </a:solidFill>
                <a:effectLst/>
              </a:rPr>
              <a:t>L'</a:t>
            </a:r>
            <a:r>
              <a:rPr lang="en-US" b="0" i="0" dirty="0">
                <a:solidFill>
                  <a:schemeClr val="tx1"/>
                </a:solidFill>
                <a:effectLst/>
              </a:rPr>
              <a:t>amendement </a:t>
            </a:r>
            <a:r>
              <a:rPr lang="en-US" b="0" i="0" dirty="0">
                <a:solidFill>
                  <a:schemeClr val="tx1"/>
                </a:solidFill>
                <a:effectLst/>
              </a:rPr>
              <a:t>24</a:t>
            </a:r>
            <a:r>
              <a:rPr lang="en-US" b="0" i="0" baseline="30000" dirty="0">
                <a:solidFill>
                  <a:schemeClr val="tx1"/>
                </a:solidFill>
                <a:effectLst/>
              </a:rPr>
              <a:t>th</a:t>
            </a:r>
            <a:r>
              <a:rPr lang="en-US" b="0" i="0" dirty="0">
                <a:solidFill>
                  <a:schemeClr val="tx1"/>
                </a:solidFill>
                <a:effectLst/>
              </a:rPr>
              <a:t> - 23 janvier 1964</a:t>
            </a:r>
            <a:endParaRPr lang="en-AU" dirty="0">
              <a:solidFill>
                <a:schemeClr val="tx1"/>
              </a:solidFill>
            </a:endParaRPr>
          </a:p>
        </p:txBody>
      </p:sp>
      <p:sp>
        <p:nvSpPr>
          <p:cNvPr id="3" name="Content Placeholder 2">
            <a:extLst>
              <a:ext uri="{FF2B5EF4-FFF2-40B4-BE49-F238E27FC236}">
                <a16:creationId xmlns:a16="http://schemas.microsoft.com/office/drawing/2014/main" id="{0C0BBE6C-EE9B-4FE9-AFC9-08C39C2DEF21}"/>
              </a:ext>
            </a:extLst>
          </p:cNvPr>
          <p:cNvSpPr>
            <a:spLocks noGrp="1"/>
          </p:cNvSpPr>
          <p:nvPr>
            <p:ph idx="1"/>
          </p:nvPr>
        </p:nvSpPr>
        <p:spPr>
          <a:xfrm>
            <a:off x="913795" y="1732449"/>
            <a:ext cx="10456570" cy="4515951"/>
          </a:xfrm>
        </p:spPr>
        <p:txBody>
          <a:bodyPr>
            <a:noAutofit/>
          </a:bodyPr>
          <a:lstStyle/>
          <a:p>
            <a:pPr algn="l"/>
            <a:r>
              <a:rPr lang="en-US" sz="2800" b="1" i="0" dirty="0">
                <a:effectLst/>
                <a:latin typeface="Arial" panose="020B0604020202020204" pitchFamily="34" charset="0"/>
              </a:rPr>
              <a:t>Section 1. </a:t>
            </a:r>
            <a:r>
              <a:rPr lang="en-US" sz="2800" b="0" i="0" dirty="0">
                <a:effectLst/>
                <a:latin typeface="Arial" panose="020B0604020202020204" pitchFamily="34" charset="0"/>
              </a:rPr>
              <a:t>Le droit des citoyens des États-Unis de voter dans toute élection primaire ou autre pour le président ou le vice-président, pour les électeurs pour le président ou le vice-président, ou pour le sénateur ou le représentant au Congrès, ne sera pas refusé ou restreint par les États-Unis ou tout État en raison du non-paiement d'une taxe de vote ou d'une autre taxe.</a:t>
            </a:r>
          </a:p>
          <a:p>
            <a:pPr algn="l"/>
            <a:r>
              <a:rPr lang="en-US" sz="2800" b="1" i="0" dirty="0">
                <a:effectLst/>
                <a:latin typeface="Arial" panose="020B0604020202020204" pitchFamily="34" charset="0"/>
              </a:rPr>
              <a:t>Section 2. </a:t>
            </a:r>
            <a:r>
              <a:rPr lang="en-US" sz="2800" b="0" i="0" dirty="0">
                <a:effectLst/>
                <a:latin typeface="Arial" panose="020B0604020202020204" pitchFamily="34" charset="0"/>
              </a:rPr>
              <a:t>Le Congrès a le pouvoir de faire appliquer le présent article par une législation appropriée.</a:t>
            </a:r>
          </a:p>
          <a:p>
            <a:pPr marL="36900" indent="0">
              <a:buNone/>
            </a:pPr>
            <a:endParaRPr lang="en-US" sz="3200" b="0" i="0" dirty="0">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8771055"/>
      </p:ext>
    </p:extLst>
  </p:cSld>
  <p:clrMapOvr>
    <a:masterClrMapping/>
  </p:clrMapOvr>
</p:sld>
</file>

<file path=ppt/slides/slide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BD90-BDD3-4AB4-BFD8-274575AEA32D}"/>
              </a:ext>
            </a:extLst>
          </p:cNvPr>
          <p:cNvSpPr>
            <a:spLocks noGrp="1"/>
          </p:cNvSpPr>
          <p:nvPr>
            <p:ph type="title"/>
          </p:nvPr>
        </p:nvSpPr>
        <p:spPr>
          <a:xfrm>
            <a:off x="913794" y="458627"/>
            <a:ext cx="10353762" cy="970450"/>
          </a:xfrm>
        </p:spPr>
        <p:txBody>
          <a:bodyPr/>
          <a:lstStyle/>
          <a:p>
            <a:r>
              <a:rPr lang="en-US" i="1" dirty="0">
                <a:solidFill>
                  <a:schemeClr val="tx1"/>
                </a:solidFill>
              </a:rPr>
              <a:t>La Grande Charte </a:t>
            </a:r>
            <a:r>
              <a:rPr lang="en-US" dirty="0">
                <a:solidFill>
                  <a:schemeClr val="tx1"/>
                </a:solidFill>
              </a:rPr>
              <a:t>- 15</a:t>
            </a:r>
            <a:r>
              <a:rPr lang="en-US" baseline="30000" dirty="0">
                <a:solidFill>
                  <a:schemeClr val="tx1"/>
                </a:solidFill>
              </a:rPr>
              <a:t>th</a:t>
            </a:r>
            <a:r>
              <a:rPr lang="en-US" dirty="0">
                <a:solidFill>
                  <a:schemeClr val="tx1"/>
                </a:solidFill>
              </a:rPr>
              <a:t> juin 1215</a:t>
            </a:r>
            <a:endParaRPr lang="en-AU" dirty="0">
              <a:solidFill>
                <a:schemeClr val="tx1"/>
              </a:solidFill>
            </a:endParaRPr>
          </a:p>
        </p:txBody>
      </p:sp>
      <p:pic>
        <p:nvPicPr>
          <p:cNvPr id="4" name="Content Placeholder 3" descr="Magna Carter, Salisbury Cathedral, Wiltshire">
            <a:extLst>
              <a:ext uri="{FF2B5EF4-FFF2-40B4-BE49-F238E27FC236}">
                <a16:creationId xmlns:a16="http://schemas.microsoft.com/office/drawing/2014/main" id="{2A961464-FC1A-4766-A3D9-07E9851066CA}"/>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83719" y="1443061"/>
            <a:ext cx="8613913" cy="4956312"/>
          </a:xfrm>
          <a:prstGeom prst="rect">
            <a:avLst/>
          </a:prstGeom>
          <a:noFill/>
          <a:ln w="12700">
            <a:solidFill>
              <a:schemeClr val="tx1"/>
            </a:solidFill>
          </a:ln>
        </p:spPr>
      </p:pic>
    </p:spTree>
    <p:extLst>
      <p:ext uri="{BB962C8B-B14F-4D97-AF65-F5344CB8AC3E}">
        <p14:creationId xmlns:p14="http://schemas.microsoft.com/office/powerpoint/2010/main" val="3464956959"/>
      </p:ext>
    </p:extLst>
  </p:cSld>
  <p:clrMapOvr>
    <a:masterClrMapping/>
  </p:clrMapOvr>
</p:sld>
</file>

<file path=ppt/slides/slide3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038F-27B4-4F5A-B158-07592D99917C}"/>
              </a:ext>
            </a:extLst>
          </p:cNvPr>
          <p:cNvSpPr>
            <a:spLocks noGrp="1"/>
          </p:cNvSpPr>
          <p:nvPr>
            <p:ph type="title"/>
          </p:nvPr>
        </p:nvSpPr>
        <p:spPr/>
        <p:txBody>
          <a:bodyPr>
            <a:normAutofit fontScale="90000"/>
          </a:bodyPr>
          <a:lstStyle/>
          <a:p>
            <a:r>
              <a:rPr lang="en-US" b="0" i="0" dirty="0">
                <a:solidFill>
                  <a:schemeClr val="tx1"/>
                </a:solidFill>
                <a:effectLst/>
              </a:rPr>
              <a:t>Le juge </a:t>
            </a:r>
            <a:r>
              <a:rPr lang="en-US" b="0" i="0" u="none" strike="noStrike" dirty="0">
                <a:solidFill>
                  <a:schemeClr val="tx1"/>
                </a:solidFill>
                <a:effectLst/>
              </a:rPr>
              <a:t>Hugo </a:t>
            </a:r>
            <a:r>
              <a:rPr lang="en-US" b="0" i="0" dirty="0">
                <a:solidFill>
                  <a:schemeClr val="tx1"/>
                </a:solidFill>
                <a:effectLst/>
              </a:rPr>
              <a:t>Black </a:t>
            </a:r>
            <a:br>
              <a:rPr lang="en-US" b="0" i="0" dirty="0">
                <a:solidFill>
                  <a:schemeClr val="tx1"/>
                </a:solidFill>
                <a:effectLst/>
              </a:rPr>
            </a:br>
            <a:r>
              <a:rPr lang="en-US" b="0" i="1" u="none" strike="noStrike" dirty="0" err="1">
                <a:solidFill>
                  <a:schemeClr val="tx1"/>
                </a:solidFill>
                <a:effectLst/>
              </a:rPr>
              <a:t>Wesberry </a:t>
            </a:r>
            <a:r>
              <a:rPr lang="en-US" b="0" i="1" u="none" strike="noStrike" dirty="0">
                <a:solidFill>
                  <a:schemeClr val="tx1"/>
                </a:solidFill>
                <a:effectLst/>
              </a:rPr>
              <a:t>v. Sanders</a:t>
            </a:r>
            <a:r>
              <a:rPr lang="en-US" b="0" i="0" dirty="0">
                <a:solidFill>
                  <a:schemeClr val="tx1"/>
                </a:solidFill>
                <a:effectLst/>
              </a:rPr>
              <a:t>, 376 U.S. 1, 17 (1964)</a:t>
            </a:r>
            <a:endParaRPr lang="en-AU" dirty="0">
              <a:solidFill>
                <a:schemeClr val="tx1"/>
              </a:solidFill>
            </a:endParaRPr>
          </a:p>
        </p:txBody>
      </p:sp>
      <p:sp>
        <p:nvSpPr>
          <p:cNvPr id="3" name="Content Placeholder 2">
            <a:extLst>
              <a:ext uri="{FF2B5EF4-FFF2-40B4-BE49-F238E27FC236}">
                <a16:creationId xmlns:a16="http://schemas.microsoft.com/office/drawing/2014/main" id="{0C0BBE6C-EE9B-4FE9-AFC9-08C39C2DEF21}"/>
              </a:ext>
            </a:extLst>
          </p:cNvPr>
          <p:cNvSpPr>
            <a:spLocks noGrp="1"/>
          </p:cNvSpPr>
          <p:nvPr>
            <p:ph idx="1"/>
          </p:nvPr>
        </p:nvSpPr>
        <p:spPr>
          <a:xfrm>
            <a:off x="913795" y="1732449"/>
            <a:ext cx="10456570" cy="4515951"/>
          </a:xfrm>
        </p:spPr>
        <p:txBody>
          <a:bodyPr>
            <a:noAutofit/>
          </a:bodyPr>
          <a:lstStyle/>
          <a:p>
            <a:pPr marL="36900" indent="0">
              <a:buNone/>
            </a:pPr>
            <a:endParaRPr lang="en-US" sz="3200" b="0" i="0" dirty="0">
              <a:solidFill>
                <a:schemeClr val="tx1"/>
              </a:solidFill>
              <a:effectLst/>
              <a:latin typeface="Arial" panose="020B0604020202020204" pitchFamily="34" charset="0"/>
            </a:endParaRPr>
          </a:p>
          <a:p>
            <a:pPr marL="36900" indent="0">
              <a:buNone/>
            </a:pPr>
            <a:r>
              <a:rPr lang="en-US" sz="3200" b="0" i="0" dirty="0">
                <a:solidFill>
                  <a:schemeClr val="tx1"/>
                </a:solidFill>
                <a:effectLst/>
                <a:latin typeface="Arial" panose="020B0604020202020204" pitchFamily="34" charset="0"/>
              </a:rPr>
              <a:t>Dans un pays libre, aucun droit n'est plus précieux que celui d'avoir une voix dans l'élection de ceux qui font les lois sous lesquelles, en tant que bons citoyens, nous devons vivre. Les autres droits, même les plus fondamentaux, sont illusoires si le droit de vote est remis en cause.</a:t>
            </a:r>
            <a:endParaRPr lang="en-US" sz="3200" b="0"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5149018"/>
      </p:ext>
    </p:extLst>
  </p:cSld>
  <p:clrMapOvr>
    <a:masterClrMapping/>
  </p:clrMapOvr>
</p:sld>
</file>

<file path=ppt/slides/slide3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038F-27B4-4F5A-B158-07592D99917C}"/>
              </a:ext>
            </a:extLst>
          </p:cNvPr>
          <p:cNvSpPr>
            <a:spLocks noGrp="1"/>
          </p:cNvSpPr>
          <p:nvPr>
            <p:ph type="title"/>
          </p:nvPr>
        </p:nvSpPr>
        <p:spPr/>
        <p:txBody>
          <a:bodyPr>
            <a:normAutofit fontScale="90000"/>
          </a:bodyPr>
          <a:lstStyle/>
          <a:p>
            <a:r>
              <a:rPr lang="en-US" b="0" dirty="0">
                <a:solidFill>
                  <a:schemeClr val="tx1"/>
                </a:solidFill>
                <a:effectLst/>
              </a:rPr>
              <a:t>Chief Justice </a:t>
            </a:r>
            <a:r>
              <a:rPr lang="en-US" b="0" u="none" strike="noStrike" dirty="0">
                <a:solidFill>
                  <a:schemeClr val="tx1"/>
                </a:solidFill>
                <a:effectLst/>
              </a:rPr>
              <a:t>Earl </a:t>
            </a:r>
            <a:r>
              <a:rPr lang="en-US" b="0" dirty="0">
                <a:solidFill>
                  <a:schemeClr val="tx1"/>
                </a:solidFill>
                <a:effectLst/>
              </a:rPr>
              <a:t>Warren </a:t>
            </a:r>
            <a:br>
              <a:rPr lang="en-US" dirty="0">
                <a:solidFill>
                  <a:schemeClr val="tx1"/>
                </a:solidFill>
                <a:effectLst/>
              </a:rPr>
            </a:br>
            <a:r>
              <a:rPr lang="en-US" b="0" i="1" u="none" strike="noStrike" dirty="0">
                <a:solidFill>
                  <a:schemeClr val="tx1"/>
                </a:solidFill>
                <a:effectLst/>
              </a:rPr>
              <a:t>Reynolds v. Sims</a:t>
            </a:r>
            <a:r>
              <a:rPr lang="en-US" b="0" dirty="0">
                <a:solidFill>
                  <a:schemeClr val="tx1"/>
                </a:solidFill>
                <a:effectLst/>
              </a:rPr>
              <a:t>, 377 U.S. 533, 555 (1964)</a:t>
            </a:r>
            <a:endParaRPr lang="en-AU" dirty="0">
              <a:solidFill>
                <a:schemeClr val="tx1"/>
              </a:solidFill>
            </a:endParaRPr>
          </a:p>
        </p:txBody>
      </p:sp>
      <p:sp>
        <p:nvSpPr>
          <p:cNvPr id="3" name="Content Placeholder 2">
            <a:extLst>
              <a:ext uri="{FF2B5EF4-FFF2-40B4-BE49-F238E27FC236}">
                <a16:creationId xmlns:a16="http://schemas.microsoft.com/office/drawing/2014/main" id="{0C0BBE6C-EE9B-4FE9-AFC9-08C39C2DEF21}"/>
              </a:ext>
            </a:extLst>
          </p:cNvPr>
          <p:cNvSpPr>
            <a:spLocks noGrp="1"/>
          </p:cNvSpPr>
          <p:nvPr>
            <p:ph idx="1"/>
          </p:nvPr>
        </p:nvSpPr>
        <p:spPr>
          <a:xfrm>
            <a:off x="913795" y="1732449"/>
            <a:ext cx="10456570" cy="4515951"/>
          </a:xfrm>
        </p:spPr>
        <p:txBody>
          <a:bodyPr>
            <a:noAutofit/>
          </a:bodyPr>
          <a:lstStyle/>
          <a:p>
            <a:pPr marL="36900" indent="0">
              <a:buNone/>
            </a:pPr>
            <a:r>
              <a:rPr lang="en-US" sz="3200" b="0" i="0" dirty="0">
                <a:solidFill>
                  <a:schemeClr val="tx1"/>
                </a:solidFill>
                <a:effectLst/>
                <a:latin typeface="Calibri" panose="020F0502020204030204" pitchFamily="34" charset="0"/>
                <a:cs typeface="Calibri" panose="020F0502020204030204" pitchFamily="34" charset="0"/>
              </a:rPr>
              <a:t>Le droit de voter librement pour le candidat de son choix est l'essence même d'une société démocratique, et toute restriction à ce droit porte atteinte au cœur même du </a:t>
            </a:r>
            <a:r>
              <a:rPr lang="en-US" sz="3200" b="0" i="0" strike="noStrike" dirty="0">
                <a:solidFill>
                  <a:schemeClr val="tx1"/>
                </a:solidFill>
                <a:effectLst/>
                <a:latin typeface="Calibri" panose="020F0502020204030204" pitchFamily="34" charset="0"/>
                <a:cs typeface="Calibri" panose="020F0502020204030204" pitchFamily="34" charset="0"/>
              </a:rPr>
              <a:t>gouvernement représentatif..</a:t>
            </a:r>
            <a:r>
              <a:rPr lang="en-US" sz="3200" b="0" i="0" dirty="0">
                <a:solidFill>
                  <a:schemeClr val="tx1"/>
                </a:solidFill>
                <a:effectLst/>
                <a:latin typeface="Calibri" panose="020F0502020204030204" pitchFamily="34" charset="0"/>
                <a:cs typeface="Calibri" panose="020F0502020204030204" pitchFamily="34" charset="0"/>
              </a:rPr>
              <a:t>. Il ne fait aucun doute que le droit de vote est une question fondamentale dans une société libre et démocratique. D'autant plus que le droit d'exercer le droit de vote de manière libre et sans entrave préserve d'autres droits civils et politiques fondamentaux, toute prétendue atteinte au droit de vote des citoyens doit être soigneusement et méticuleusement examinée.</a:t>
            </a:r>
            <a:endParaRPr lang="en-US" sz="3200" b="0"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0058407"/>
      </p:ext>
    </p:extLst>
  </p:cSld>
  <p:clrMapOvr>
    <a:masterClrMapping/>
  </p:clrMapOvr>
</p:sld>
</file>

<file path=ppt/slides/slide3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8E5DD-A073-4EC9-886E-249FFEDC6333}"/>
              </a:ext>
            </a:extLst>
          </p:cNvPr>
          <p:cNvSpPr>
            <a:spLocks noGrp="1"/>
          </p:cNvSpPr>
          <p:nvPr>
            <p:ph type="title"/>
          </p:nvPr>
        </p:nvSpPr>
        <p:spPr/>
        <p:txBody>
          <a:bodyPr/>
          <a:lstStyle/>
          <a:p>
            <a:r>
              <a:rPr lang="en-AU" dirty="0">
                <a:solidFill>
                  <a:schemeClr val="tx1"/>
                </a:solidFill>
              </a:rPr>
              <a:t>Martin Luther King Jnr - 19 juin 1965</a:t>
            </a:r>
          </a:p>
        </p:txBody>
      </p:sp>
      <p:sp>
        <p:nvSpPr>
          <p:cNvPr id="3" name="Content Placeholder 2">
            <a:extLst>
              <a:ext uri="{FF2B5EF4-FFF2-40B4-BE49-F238E27FC236}">
                <a16:creationId xmlns:a16="http://schemas.microsoft.com/office/drawing/2014/main" id="{5DAABD44-7DAA-4C11-9C81-A4B47A5A8CB2}"/>
              </a:ext>
            </a:extLst>
          </p:cNvPr>
          <p:cNvSpPr>
            <a:spLocks noGrp="1"/>
          </p:cNvSpPr>
          <p:nvPr>
            <p:ph idx="1"/>
          </p:nvPr>
        </p:nvSpPr>
        <p:spPr/>
        <p:txBody>
          <a:bodyPr>
            <a:normAutofit/>
          </a:bodyPr>
          <a:lstStyle/>
          <a:p>
            <a:endParaRPr lang="en-US" sz="3600" b="0" i="0" dirty="0">
              <a:solidFill>
                <a:schemeClr val="tx1"/>
              </a:solidFill>
              <a:effectLst/>
              <a:latin typeface="Calibri" panose="020F0502020204030204" pitchFamily="34" charset="0"/>
              <a:cs typeface="Calibri" panose="020F0502020204030204" pitchFamily="34" charset="0"/>
            </a:endParaRPr>
          </a:p>
          <a:p>
            <a:pPr marL="36900" indent="0">
              <a:buNone/>
            </a:pPr>
            <a:r>
              <a:rPr lang="en-US" sz="3600" b="0" i="0" dirty="0">
                <a:solidFill>
                  <a:schemeClr val="tx1"/>
                </a:solidFill>
                <a:effectLst/>
                <a:latin typeface="Calibri" panose="020F0502020204030204" pitchFamily="34" charset="0"/>
                <a:cs typeface="Calibri" panose="020F0502020204030204" pitchFamily="34" charset="0"/>
              </a:rPr>
              <a:t>Il doit y avoir un changement. Il y aura un changement. Car refuser à une personne le droit d'exercer sa liberté politique dans les urnes n'est pas moins un acte ignoble que de refuser à un chrétien le droit de s'adresser à Dieu dans la prière.</a:t>
            </a:r>
            <a:endParaRPr lang="en-AU"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9024267"/>
      </p:ext>
    </p:extLst>
  </p:cSld>
  <p:clrMapOvr>
    <a:masterClrMapping/>
  </p:clrMapOvr>
</p:sld>
</file>

<file path=ppt/slides/slide3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18EB-EC3E-467E-9E76-1CF8A9E6D07B}"/>
              </a:ext>
            </a:extLst>
          </p:cNvPr>
          <p:cNvSpPr>
            <a:spLocks noGrp="1"/>
          </p:cNvSpPr>
          <p:nvPr>
            <p:ph type="title"/>
          </p:nvPr>
        </p:nvSpPr>
        <p:spPr>
          <a:xfrm>
            <a:off x="919119" y="384313"/>
            <a:ext cx="10353762" cy="970450"/>
          </a:xfrm>
        </p:spPr>
        <p:txBody>
          <a:bodyPr/>
          <a:lstStyle/>
          <a:p>
            <a:r>
              <a:rPr lang="en-US" dirty="0"/>
              <a:t>John Lewis, 7 mars 1965</a:t>
            </a:r>
            <a:endParaRPr lang="en-AU" dirty="0"/>
          </a:p>
        </p:txBody>
      </p:sp>
      <p:pic>
        <p:nvPicPr>
          <p:cNvPr id="4" name="Content Placeholder 3">
            <a:extLst>
              <a:ext uri="{FF2B5EF4-FFF2-40B4-BE49-F238E27FC236}">
                <a16:creationId xmlns:a16="http://schemas.microsoft.com/office/drawing/2014/main" id="{CBE66FCC-11B9-46E9-86F4-42D7CFB9A2E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9130" y="1580050"/>
            <a:ext cx="7354956" cy="5072541"/>
          </a:xfrm>
          <a:prstGeom prst="rect">
            <a:avLst/>
          </a:prstGeom>
          <a:noFill/>
          <a:ln>
            <a:noFill/>
          </a:ln>
        </p:spPr>
      </p:pic>
    </p:spTree>
    <p:extLst>
      <p:ext uri="{BB962C8B-B14F-4D97-AF65-F5344CB8AC3E}">
        <p14:creationId xmlns:p14="http://schemas.microsoft.com/office/powerpoint/2010/main" val="1487070456"/>
      </p:ext>
    </p:extLst>
  </p:cSld>
  <p:clrMapOvr>
    <a:masterClrMapping/>
  </p:clrMapOvr>
</p:sld>
</file>

<file path=ppt/slides/slide3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AF53-4D0F-49E6-B26A-A827FD8377E7}"/>
              </a:ext>
            </a:extLst>
          </p:cNvPr>
          <p:cNvSpPr>
            <a:spLocks noGrp="1"/>
          </p:cNvSpPr>
          <p:nvPr>
            <p:ph type="title"/>
          </p:nvPr>
        </p:nvSpPr>
        <p:spPr>
          <a:xfrm>
            <a:off x="913795" y="397568"/>
            <a:ext cx="10353762" cy="970450"/>
          </a:xfrm>
        </p:spPr>
        <p:txBody>
          <a:bodyPr/>
          <a:lstStyle/>
          <a:p>
            <a:r>
              <a:rPr lang="en-AU" dirty="0"/>
              <a:t>Loi sur les droits de vote de 1965</a:t>
            </a:r>
          </a:p>
        </p:txBody>
      </p:sp>
      <p:sp>
        <p:nvSpPr>
          <p:cNvPr id="3" name="Content Placeholder 2">
            <a:extLst>
              <a:ext uri="{FF2B5EF4-FFF2-40B4-BE49-F238E27FC236}">
                <a16:creationId xmlns:a16="http://schemas.microsoft.com/office/drawing/2014/main" id="{CBE9624C-E8A6-47E6-A23D-9D0F72411DAC}"/>
              </a:ext>
            </a:extLst>
          </p:cNvPr>
          <p:cNvSpPr>
            <a:spLocks noGrp="1"/>
          </p:cNvSpPr>
          <p:nvPr>
            <p:ph idx="1"/>
          </p:nvPr>
        </p:nvSpPr>
        <p:spPr>
          <a:xfrm>
            <a:off x="159026" y="1507165"/>
            <a:ext cx="11900452" cy="4999656"/>
          </a:xfrm>
        </p:spPr>
        <p:txBody>
          <a:bodyPr>
            <a:noAutofit/>
          </a:bodyPr>
          <a:lstStyle/>
          <a:p>
            <a:r>
              <a:rPr lang="en-US" sz="2800" b="0" i="0" dirty="0">
                <a:solidFill>
                  <a:schemeClr val="tx1"/>
                </a:solidFill>
                <a:effectLst/>
                <a:latin typeface="Calibri" panose="020F0502020204030204" pitchFamily="34" charset="0"/>
                <a:cs typeface="Calibri" panose="020F0502020204030204" pitchFamily="34" charset="0"/>
              </a:rPr>
              <a:t>La </a:t>
            </a:r>
            <a:r>
              <a:rPr lang="en-US" sz="2800" b="1" i="0" dirty="0">
                <a:solidFill>
                  <a:schemeClr val="tx1"/>
                </a:solidFill>
                <a:effectLst/>
                <a:latin typeface="Calibri" panose="020F0502020204030204" pitchFamily="34" charset="0"/>
                <a:cs typeface="Calibri" panose="020F0502020204030204" pitchFamily="34" charset="0"/>
              </a:rPr>
              <a:t>loi sur les droits de vote de 1965 </a:t>
            </a:r>
            <a:r>
              <a:rPr lang="en-US" sz="2800" b="0" i="0" dirty="0">
                <a:solidFill>
                  <a:schemeClr val="tx1"/>
                </a:solidFill>
                <a:effectLst/>
                <a:latin typeface="Calibri" panose="020F0502020204030204" pitchFamily="34" charset="0"/>
                <a:cs typeface="Calibri" panose="020F0502020204030204" pitchFamily="34" charset="0"/>
              </a:rPr>
              <a:t>est un texte </a:t>
            </a:r>
            <a:r>
              <a:rPr lang="en-US" sz="2800" b="0" i="0" u="none" strike="noStrike" dirty="0">
                <a:solidFill>
                  <a:schemeClr val="tx1"/>
                </a:solidFill>
                <a:effectLst/>
                <a:latin typeface="Calibri" panose="020F0502020204030204" pitchFamily="34" charset="0"/>
                <a:cs typeface="Calibri" panose="020F0502020204030204" pitchFamily="34" charset="0"/>
              </a:rPr>
              <a:t>législatif </a:t>
            </a:r>
            <a:r>
              <a:rPr lang="en-US" sz="2800" b="0" i="0" u="none" strike="noStrike" dirty="0">
                <a:solidFill>
                  <a:schemeClr val="tx1"/>
                </a:solidFill>
                <a:effectLst/>
                <a:latin typeface="Calibri" panose="020F0502020204030204" pitchFamily="34" charset="0"/>
                <a:cs typeface="Calibri" panose="020F0502020204030204" pitchFamily="34" charset="0"/>
              </a:rPr>
              <a:t>fédéral </a:t>
            </a:r>
            <a:r>
              <a:rPr lang="en-US" sz="2800" b="0" i="0" dirty="0">
                <a:solidFill>
                  <a:schemeClr val="tx1"/>
                </a:solidFill>
                <a:effectLst/>
                <a:latin typeface="Calibri" panose="020F0502020204030204" pitchFamily="34" charset="0"/>
                <a:cs typeface="Calibri" panose="020F0502020204030204" pitchFamily="34" charset="0"/>
              </a:rPr>
              <a:t>qui </a:t>
            </a:r>
            <a:r>
              <a:rPr lang="en-US" sz="2800" b="0" i="0" dirty="0">
                <a:solidFill>
                  <a:schemeClr val="tx1"/>
                </a:solidFill>
                <a:effectLst/>
                <a:latin typeface="Calibri" panose="020F0502020204030204" pitchFamily="34" charset="0"/>
                <a:cs typeface="Calibri" panose="020F0502020204030204" pitchFamily="34" charset="0"/>
              </a:rPr>
              <a:t>fait date </a:t>
            </a:r>
            <a:r>
              <a:rPr lang="en-US" sz="2800" b="0" i="0" dirty="0">
                <a:solidFill>
                  <a:schemeClr val="tx1"/>
                </a:solidFill>
                <a:effectLst/>
                <a:latin typeface="Calibri" panose="020F0502020204030204" pitchFamily="34" charset="0"/>
                <a:cs typeface="Calibri" panose="020F0502020204030204" pitchFamily="34" charset="0"/>
              </a:rPr>
              <a:t>aux </a:t>
            </a:r>
            <a:r>
              <a:rPr lang="en-US" sz="2800" b="0" i="0" u="none" strike="noStrike" dirty="0">
                <a:solidFill>
                  <a:schemeClr val="tx1"/>
                </a:solidFill>
                <a:effectLst/>
                <a:latin typeface="Calibri" panose="020F0502020204030204" pitchFamily="34" charset="0"/>
                <a:cs typeface="Calibri" panose="020F0502020204030204" pitchFamily="34" charset="0"/>
              </a:rPr>
              <a:t>États-Unis </a:t>
            </a:r>
            <a:r>
              <a:rPr lang="en-US" sz="2800" b="0" i="0" dirty="0">
                <a:solidFill>
                  <a:schemeClr val="tx1"/>
                </a:solidFill>
                <a:effectLst/>
                <a:latin typeface="Calibri" panose="020F0502020204030204" pitchFamily="34" charset="0"/>
                <a:cs typeface="Calibri" panose="020F0502020204030204" pitchFamily="34" charset="0"/>
              </a:rPr>
              <a:t>et qui interdit la </a:t>
            </a:r>
            <a:r>
              <a:rPr lang="en-US" sz="2800" b="0" i="0" u="none" strike="noStrike" dirty="0">
                <a:solidFill>
                  <a:schemeClr val="tx1"/>
                </a:solidFill>
                <a:effectLst/>
                <a:latin typeface="Calibri" panose="020F0502020204030204" pitchFamily="34" charset="0"/>
                <a:cs typeface="Calibri" panose="020F0502020204030204" pitchFamily="34" charset="0"/>
              </a:rPr>
              <a:t>discrimination raciale </a:t>
            </a:r>
            <a:r>
              <a:rPr lang="en-US" sz="2800" b="0" i="0" dirty="0">
                <a:solidFill>
                  <a:schemeClr val="tx1"/>
                </a:solidFill>
                <a:effectLst/>
                <a:latin typeface="Calibri" panose="020F0502020204030204" pitchFamily="34" charset="0"/>
                <a:cs typeface="Calibri" panose="020F0502020204030204" pitchFamily="34" charset="0"/>
              </a:rPr>
              <a:t>dans l'exercice du droit de </a:t>
            </a:r>
            <a:r>
              <a:rPr lang="en-US" sz="2800" b="0" i="0" u="none" strike="noStrike" dirty="0">
                <a:solidFill>
                  <a:schemeClr val="tx1"/>
                </a:solidFill>
                <a:effectLst/>
                <a:latin typeface="Calibri" panose="020F0502020204030204" pitchFamily="34" charset="0"/>
                <a:cs typeface="Calibri" panose="020F0502020204030204" pitchFamily="34" charset="0"/>
              </a:rPr>
              <a:t>vote</a:t>
            </a:r>
            <a:r>
              <a:rPr lang="en-US" sz="2800" b="0" i="0" dirty="0">
                <a:solidFill>
                  <a:schemeClr val="tx1"/>
                </a:solidFill>
                <a:effectLst/>
                <a:latin typeface="Calibri" panose="020F0502020204030204" pitchFamily="34" charset="0"/>
                <a:cs typeface="Calibri" panose="020F0502020204030204" pitchFamily="34" charset="0"/>
              </a:rPr>
              <a:t>. Elle </a:t>
            </a:r>
            <a:r>
              <a:rPr lang="en-US" sz="2800" b="0" i="0" dirty="0">
                <a:solidFill>
                  <a:schemeClr val="tx1"/>
                </a:solidFill>
                <a:effectLst/>
                <a:latin typeface="Calibri" panose="020F0502020204030204" pitchFamily="34" charset="0"/>
                <a:cs typeface="Calibri" panose="020F0502020204030204" pitchFamily="34" charset="0"/>
              </a:rPr>
              <a:t>a été promulguée le </a:t>
            </a:r>
            <a:r>
              <a:rPr lang="en-US" sz="2800" b="0" i="0" dirty="0">
                <a:solidFill>
                  <a:schemeClr val="tx1"/>
                </a:solidFill>
                <a:effectLst/>
                <a:latin typeface="Calibri" panose="020F0502020204030204" pitchFamily="34" charset="0"/>
                <a:cs typeface="Calibri" panose="020F0502020204030204" pitchFamily="34" charset="0"/>
              </a:rPr>
              <a:t>6 août 1965 </a:t>
            </a:r>
            <a:r>
              <a:rPr lang="en-US" sz="2800" b="0" i="0" dirty="0">
                <a:solidFill>
                  <a:schemeClr val="tx1"/>
                </a:solidFill>
                <a:effectLst/>
                <a:latin typeface="Calibri" panose="020F0502020204030204" pitchFamily="34" charset="0"/>
                <a:cs typeface="Calibri" panose="020F0502020204030204" pitchFamily="34" charset="0"/>
              </a:rPr>
              <a:t>par le </a:t>
            </a:r>
            <a:r>
              <a:rPr lang="en-US" sz="2800" b="0" i="0" u="none" strike="noStrike" dirty="0">
                <a:solidFill>
                  <a:schemeClr val="tx1"/>
                </a:solidFill>
                <a:effectLst/>
                <a:latin typeface="Calibri" panose="020F0502020204030204" pitchFamily="34" charset="0"/>
                <a:cs typeface="Calibri" panose="020F0502020204030204" pitchFamily="34" charset="0"/>
              </a:rPr>
              <a:t>président </a:t>
            </a:r>
            <a:r>
              <a:rPr lang="en-US" sz="2800" b="0" i="0" u="none" strike="noStrike" dirty="0">
                <a:solidFill>
                  <a:schemeClr val="tx1"/>
                </a:solidFill>
                <a:effectLst/>
                <a:latin typeface="Calibri" panose="020F0502020204030204" pitchFamily="34" charset="0"/>
                <a:cs typeface="Calibri" panose="020F0502020204030204" pitchFamily="34" charset="0"/>
              </a:rPr>
              <a:t>Lyndon B. Johnson</a:t>
            </a:r>
            <a:r>
              <a:rPr lang="en-US" sz="2800" b="0" i="0" dirty="0">
                <a:solidFill>
                  <a:schemeClr val="tx1"/>
                </a:solidFill>
                <a:effectLst/>
                <a:latin typeface="Calibri" panose="020F0502020204030204" pitchFamily="34" charset="0"/>
                <a:cs typeface="Calibri" panose="020F0502020204030204" pitchFamily="34" charset="0"/>
              </a:rPr>
              <a:t>, au plus fort du </a:t>
            </a:r>
            <a:r>
              <a:rPr lang="en-US" sz="2800" b="0" i="0" u="none" strike="noStrike" dirty="0">
                <a:solidFill>
                  <a:schemeClr val="tx1"/>
                </a:solidFill>
                <a:effectLst/>
                <a:latin typeface="Calibri" panose="020F0502020204030204" pitchFamily="34" charset="0"/>
                <a:cs typeface="Calibri" panose="020F0502020204030204" pitchFamily="34" charset="0"/>
              </a:rPr>
              <a:t>mouvement des droits civiques, et le </a:t>
            </a:r>
            <a:r>
              <a:rPr lang="en-US" sz="2800" b="0" i="0" u="none" strike="noStrike" dirty="0">
                <a:solidFill>
                  <a:schemeClr val="tx1"/>
                </a:solidFill>
                <a:effectLst/>
                <a:latin typeface="Calibri" panose="020F0502020204030204" pitchFamily="34" charset="0"/>
                <a:cs typeface="Calibri" panose="020F0502020204030204" pitchFamily="34" charset="0"/>
              </a:rPr>
              <a:t>Congrès l'a </a:t>
            </a:r>
            <a:r>
              <a:rPr lang="en-US" sz="2800" b="0" i="0" dirty="0">
                <a:solidFill>
                  <a:schemeClr val="tx1"/>
                </a:solidFill>
                <a:effectLst/>
                <a:latin typeface="Calibri" panose="020F0502020204030204" pitchFamily="34" charset="0"/>
                <a:cs typeface="Calibri" panose="020F0502020204030204" pitchFamily="34" charset="0"/>
              </a:rPr>
              <a:t>ensuite modifiée à cinq reprises afin d'étendre ses protections. Conçue pour faire respecter les </a:t>
            </a:r>
            <a:r>
              <a:rPr lang="en-US" sz="2800" b="0" i="0" u="none" strike="noStrike" dirty="0">
                <a:solidFill>
                  <a:schemeClr val="tx1"/>
                </a:solidFill>
                <a:effectLst/>
                <a:latin typeface="Calibri" panose="020F0502020204030204" pitchFamily="34" charset="0"/>
                <a:cs typeface="Calibri" panose="020F0502020204030204" pitchFamily="34" charset="0"/>
              </a:rPr>
              <a:t>droits de vote </a:t>
            </a:r>
            <a:r>
              <a:rPr lang="en-US" sz="2800" b="0" i="0" dirty="0">
                <a:solidFill>
                  <a:schemeClr val="tx1"/>
                </a:solidFill>
                <a:effectLst/>
                <a:latin typeface="Calibri" panose="020F0502020204030204" pitchFamily="34" charset="0"/>
                <a:cs typeface="Calibri" panose="020F0502020204030204" pitchFamily="34" charset="0"/>
              </a:rPr>
              <a:t>garantis par les </a:t>
            </a:r>
            <a:r>
              <a:rPr lang="en-US" sz="2800" b="0" i="0" u="none" strike="noStrike" dirty="0">
                <a:solidFill>
                  <a:schemeClr val="tx1"/>
                </a:solidFill>
                <a:effectLst/>
                <a:latin typeface="Calibri" panose="020F0502020204030204" pitchFamily="34" charset="0"/>
                <a:cs typeface="Calibri" panose="020F0502020204030204" pitchFamily="34" charset="0"/>
              </a:rPr>
              <a:t>quatorzième </a:t>
            </a:r>
            <a:r>
              <a:rPr lang="en-US" sz="2800" b="0" i="0" dirty="0">
                <a:solidFill>
                  <a:schemeClr val="tx1"/>
                </a:solidFill>
                <a:effectLst/>
                <a:latin typeface="Calibri" panose="020F0502020204030204" pitchFamily="34" charset="0"/>
                <a:cs typeface="Calibri" panose="020F0502020204030204" pitchFamily="34" charset="0"/>
              </a:rPr>
              <a:t>et </a:t>
            </a:r>
            <a:r>
              <a:rPr lang="en-US" sz="2800" b="0" i="0" u="none" strike="noStrike" dirty="0">
                <a:solidFill>
                  <a:schemeClr val="tx1"/>
                </a:solidFill>
                <a:effectLst/>
                <a:latin typeface="Calibri" panose="020F0502020204030204" pitchFamily="34" charset="0"/>
                <a:cs typeface="Calibri" panose="020F0502020204030204" pitchFamily="34" charset="0"/>
              </a:rPr>
              <a:t>quinzième amendements </a:t>
            </a:r>
            <a:r>
              <a:rPr lang="en-US" sz="2800" b="0" i="0" dirty="0">
                <a:solidFill>
                  <a:schemeClr val="tx1"/>
                </a:solidFill>
                <a:effectLst/>
                <a:latin typeface="Calibri" panose="020F0502020204030204" pitchFamily="34" charset="0"/>
                <a:cs typeface="Calibri" panose="020F0502020204030204" pitchFamily="34" charset="0"/>
              </a:rPr>
              <a:t>de la </a:t>
            </a:r>
            <a:r>
              <a:rPr lang="en-US" sz="2800" b="0" i="0" u="none" strike="noStrike" dirty="0">
                <a:solidFill>
                  <a:schemeClr val="tx1"/>
                </a:solidFill>
                <a:effectLst/>
                <a:latin typeface="Calibri" panose="020F0502020204030204" pitchFamily="34" charset="0"/>
                <a:cs typeface="Calibri" panose="020F0502020204030204" pitchFamily="34" charset="0"/>
              </a:rPr>
              <a:t>Constitution des États-Unis</a:t>
            </a:r>
            <a:r>
              <a:rPr lang="en-US" sz="2800" b="0" i="0" dirty="0">
                <a:solidFill>
                  <a:schemeClr val="tx1"/>
                </a:solidFill>
                <a:effectLst/>
                <a:latin typeface="Calibri" panose="020F0502020204030204" pitchFamily="34" charset="0"/>
                <a:cs typeface="Calibri" panose="020F0502020204030204" pitchFamily="34" charset="0"/>
              </a:rPr>
              <a:t>, la loi visait à garantir le droit de vote des </a:t>
            </a:r>
            <a:r>
              <a:rPr lang="en-US" sz="2800" b="0" i="0" u="none" strike="noStrike" dirty="0">
                <a:solidFill>
                  <a:schemeClr val="tx1"/>
                </a:solidFill>
                <a:effectLst/>
                <a:latin typeface="Calibri" panose="020F0502020204030204" pitchFamily="34" charset="0"/>
                <a:cs typeface="Calibri" panose="020F0502020204030204" pitchFamily="34" charset="0"/>
              </a:rPr>
              <a:t>minorités raciales </a:t>
            </a:r>
            <a:r>
              <a:rPr lang="en-US" sz="2800" b="0" i="0" dirty="0">
                <a:solidFill>
                  <a:schemeClr val="tx1"/>
                </a:solidFill>
                <a:effectLst/>
                <a:latin typeface="Calibri" panose="020F0502020204030204" pitchFamily="34" charset="0"/>
                <a:cs typeface="Calibri" panose="020F0502020204030204" pitchFamily="34" charset="0"/>
              </a:rPr>
              <a:t>dans tout le pays, en particulier dans le </a:t>
            </a:r>
            <a:r>
              <a:rPr lang="en-US" sz="2800" b="0" i="0" u="none" strike="noStrike" dirty="0">
                <a:solidFill>
                  <a:schemeClr val="tx1"/>
                </a:solidFill>
                <a:effectLst/>
                <a:latin typeface="Calibri" panose="020F0502020204030204" pitchFamily="34" charset="0"/>
                <a:cs typeface="Calibri" panose="020F0502020204030204" pitchFamily="34" charset="0"/>
              </a:rPr>
              <a:t>Sud</a:t>
            </a:r>
            <a:r>
              <a:rPr lang="en-US" sz="2800" b="0" i="0" dirty="0">
                <a:solidFill>
                  <a:schemeClr val="tx1"/>
                </a:solidFill>
                <a:effectLst/>
                <a:latin typeface="Calibri" panose="020F0502020204030204" pitchFamily="34" charset="0"/>
                <a:cs typeface="Calibri" panose="020F0502020204030204" pitchFamily="34" charset="0"/>
              </a:rPr>
              <a:t>. Selon </a:t>
            </a:r>
            <a:r>
              <a:rPr lang="en-US" sz="2800" b="0" i="0" dirty="0">
                <a:solidFill>
                  <a:schemeClr val="tx1"/>
                </a:solidFill>
                <a:effectLst/>
                <a:latin typeface="Calibri" panose="020F0502020204030204" pitchFamily="34" charset="0"/>
                <a:cs typeface="Calibri" panose="020F0502020204030204" pitchFamily="34" charset="0"/>
              </a:rPr>
              <a:t>le </a:t>
            </a:r>
            <a:r>
              <a:rPr lang="en-US" sz="2800" b="0" i="0" u="none" strike="noStrike" dirty="0">
                <a:solidFill>
                  <a:schemeClr val="tx1"/>
                </a:solidFill>
                <a:effectLst/>
                <a:latin typeface="Calibri" panose="020F0502020204030204" pitchFamily="34" charset="0"/>
                <a:cs typeface="Calibri" panose="020F0502020204030204" pitchFamily="34" charset="0"/>
              </a:rPr>
              <a:t>ministère américain de la justice</a:t>
            </a:r>
            <a:r>
              <a:rPr lang="en-US" sz="2800" b="0" i="0" dirty="0">
                <a:solidFill>
                  <a:schemeClr val="tx1"/>
                </a:solidFill>
                <a:effectLst/>
                <a:latin typeface="Calibri" panose="020F0502020204030204" pitchFamily="34" charset="0"/>
                <a:cs typeface="Calibri" panose="020F0502020204030204" pitchFamily="34" charset="0"/>
              </a:rPr>
              <a:t>, cette loi est considérée comme le texte </a:t>
            </a:r>
            <a:r>
              <a:rPr lang="en-US" sz="2800" b="0" i="0" dirty="0">
                <a:solidFill>
                  <a:schemeClr val="tx1"/>
                </a:solidFill>
                <a:effectLst/>
                <a:latin typeface="Calibri" panose="020F0502020204030204" pitchFamily="34" charset="0"/>
                <a:cs typeface="Calibri" panose="020F0502020204030204" pitchFamily="34" charset="0"/>
              </a:rPr>
              <a:t>législatif </a:t>
            </a:r>
            <a:r>
              <a:rPr lang="en-US" sz="2800" b="0" i="0" dirty="0">
                <a:solidFill>
                  <a:schemeClr val="tx1"/>
                </a:solidFill>
                <a:effectLst/>
                <a:latin typeface="Calibri" panose="020F0502020204030204" pitchFamily="34" charset="0"/>
                <a:cs typeface="Calibri" panose="020F0502020204030204" pitchFamily="34" charset="0"/>
              </a:rPr>
              <a:t>fédéral le plus efficace en matière </a:t>
            </a:r>
            <a:r>
              <a:rPr lang="en-US" sz="2800" b="0" i="0" u="none" strike="noStrike" dirty="0">
                <a:solidFill>
                  <a:schemeClr val="tx1"/>
                </a:solidFill>
                <a:effectLst/>
                <a:latin typeface="Calibri" panose="020F0502020204030204" pitchFamily="34" charset="0"/>
                <a:cs typeface="Calibri" panose="020F0502020204030204" pitchFamily="34" charset="0"/>
              </a:rPr>
              <a:t>de droits civiques </a:t>
            </a:r>
            <a:r>
              <a:rPr lang="en-US" sz="2800" b="0" i="0" dirty="0">
                <a:solidFill>
                  <a:schemeClr val="tx1"/>
                </a:solidFill>
                <a:effectLst/>
                <a:latin typeface="Calibri" panose="020F0502020204030204" pitchFamily="34" charset="0"/>
                <a:cs typeface="Calibri" panose="020F0502020204030204" pitchFamily="34" charset="0"/>
              </a:rPr>
              <a:t>jamais adopté dans le pays. C'est également "l'un des textes législatifs les plus ambitieux de l'histoire des États-Unis en matière de droits civiques".</a:t>
            </a:r>
            <a:endParaRPr lang="en-AU"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5341383"/>
      </p:ext>
    </p:extLst>
  </p:cSld>
  <p:clrMapOvr>
    <a:masterClrMapping/>
  </p:clrMapOvr>
</p:sld>
</file>

<file path=ppt/slides/slide3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038F-27B4-4F5A-B158-07592D99917C}"/>
              </a:ext>
            </a:extLst>
          </p:cNvPr>
          <p:cNvSpPr>
            <a:spLocks noGrp="1"/>
          </p:cNvSpPr>
          <p:nvPr>
            <p:ph type="title"/>
          </p:nvPr>
        </p:nvSpPr>
        <p:spPr>
          <a:xfrm>
            <a:off x="913795" y="516836"/>
            <a:ext cx="10353762" cy="970450"/>
          </a:xfrm>
        </p:spPr>
        <p:txBody>
          <a:bodyPr>
            <a:normAutofit/>
          </a:bodyPr>
          <a:lstStyle/>
          <a:p>
            <a:r>
              <a:rPr lang="en-US" b="0" i="0" dirty="0">
                <a:solidFill>
                  <a:schemeClr val="tx1"/>
                </a:solidFill>
                <a:effectLst/>
              </a:rPr>
              <a:t>VRA, section 5 Juridictions couvertes</a:t>
            </a:r>
            <a:endParaRPr lang="en-AU" dirty="0">
              <a:solidFill>
                <a:schemeClr val="tx1"/>
              </a:solidFill>
            </a:endParaRPr>
          </a:p>
        </p:txBody>
      </p:sp>
      <p:pic>
        <p:nvPicPr>
          <p:cNvPr id="4" name="Content Placeholder 3">
            <a:extLst>
              <a:ext uri="{FF2B5EF4-FFF2-40B4-BE49-F238E27FC236}">
                <a16:creationId xmlns:a16="http://schemas.microsoft.com/office/drawing/2014/main" id="{83306031-CC14-4CE5-9A45-A6EA251DD3F7}"/>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14939" y="1550507"/>
            <a:ext cx="8362122" cy="5108713"/>
          </a:xfrm>
          <a:prstGeom prst="rect">
            <a:avLst/>
          </a:prstGeom>
          <a:noFill/>
          <a:ln>
            <a:noFill/>
          </a:ln>
        </p:spPr>
      </p:pic>
    </p:spTree>
    <p:extLst>
      <p:ext uri="{BB962C8B-B14F-4D97-AF65-F5344CB8AC3E}">
        <p14:creationId xmlns:p14="http://schemas.microsoft.com/office/powerpoint/2010/main" val="3867597875"/>
      </p:ext>
    </p:extLst>
  </p:cSld>
  <p:clrMapOvr>
    <a:masterClrMapping/>
  </p:clrMapOvr>
</p:sld>
</file>

<file path=ppt/slides/slide3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BD90-BDD3-4AB4-BFD8-274575AEA32D}"/>
              </a:ext>
            </a:extLst>
          </p:cNvPr>
          <p:cNvSpPr>
            <a:spLocks noGrp="1"/>
          </p:cNvSpPr>
          <p:nvPr>
            <p:ph type="title"/>
          </p:nvPr>
        </p:nvSpPr>
        <p:spPr>
          <a:xfrm>
            <a:off x="919119" y="140684"/>
            <a:ext cx="10353762" cy="763245"/>
          </a:xfrm>
        </p:spPr>
        <p:txBody>
          <a:bodyPr/>
          <a:lstStyle/>
          <a:p>
            <a:r>
              <a:rPr lang="en-US" dirty="0"/>
              <a:t>SPECTRE POLITIQUE</a:t>
            </a:r>
            <a:endParaRPr lang="en-AU" dirty="0">
              <a:solidFill>
                <a:schemeClr val="tx1"/>
              </a:solidFill>
            </a:endParaRPr>
          </a:p>
        </p:txBody>
      </p:sp>
      <p:pic>
        <p:nvPicPr>
          <p:cNvPr id="5" name="Content Placeholder 4">
            <a:extLst>
              <a:ext uri="{FF2B5EF4-FFF2-40B4-BE49-F238E27FC236}">
                <a16:creationId xmlns:a16="http://schemas.microsoft.com/office/drawing/2014/main" id="{04B3F173-9906-AD77-A392-89C47997081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9096" y="903929"/>
            <a:ext cx="11197267" cy="5813387"/>
          </a:xfrm>
          <a:prstGeom prst="rect">
            <a:avLst/>
          </a:prstGeom>
          <a:noFill/>
          <a:ln>
            <a:noFill/>
          </a:ln>
        </p:spPr>
      </p:pic>
    </p:spTree>
    <p:extLst>
      <p:ext uri="{BB962C8B-B14F-4D97-AF65-F5344CB8AC3E}">
        <p14:creationId xmlns:p14="http://schemas.microsoft.com/office/powerpoint/2010/main" val="3223220181"/>
      </p:ext>
    </p:extLst>
  </p:cSld>
  <p:clrMapOvr>
    <a:masterClrMapping/>
  </p:clrMapOvr>
</p:sld>
</file>

<file path=ppt/slides/slide3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F1871-E777-4C5E-A7A0-08CD0673DAD6}"/>
              </a:ext>
            </a:extLst>
          </p:cNvPr>
          <p:cNvSpPr>
            <a:spLocks noGrp="1"/>
          </p:cNvSpPr>
          <p:nvPr>
            <p:ph type="title"/>
          </p:nvPr>
        </p:nvSpPr>
        <p:spPr>
          <a:xfrm>
            <a:off x="913795" y="464151"/>
            <a:ext cx="5934949" cy="1829338"/>
          </a:xfrm>
        </p:spPr>
        <p:txBody>
          <a:bodyPr/>
          <a:lstStyle/>
          <a:p>
            <a:r>
              <a:rPr lang="en-AU" sz="4400" dirty="0"/>
              <a:t>L'</a:t>
            </a:r>
            <a:r>
              <a:rPr lang="en-AU" sz="4400" dirty="0"/>
              <a:t>amendement </a:t>
            </a:r>
            <a:r>
              <a:rPr lang="en-AU" sz="4400" dirty="0"/>
              <a:t>26 </a:t>
            </a:r>
            <a:r>
              <a:rPr lang="en-AU" sz="4400" baseline="30000" dirty="0"/>
              <a:t>h</a:t>
            </a:r>
            <a:br>
              <a:rPr lang="en-AU" sz="4400" dirty="0"/>
            </a:br>
            <a:r>
              <a:rPr lang="en-AU" sz="4400" dirty="0"/>
              <a:t>1er juillet 1971</a:t>
            </a:r>
          </a:p>
        </p:txBody>
      </p:sp>
      <p:sp>
        <p:nvSpPr>
          <p:cNvPr id="4" name="Text Placeholder 3">
            <a:extLst>
              <a:ext uri="{FF2B5EF4-FFF2-40B4-BE49-F238E27FC236}">
                <a16:creationId xmlns:a16="http://schemas.microsoft.com/office/drawing/2014/main" id="{51624AD9-19DA-4AAF-A250-B41EFA4F6917}"/>
              </a:ext>
            </a:extLst>
          </p:cNvPr>
          <p:cNvSpPr>
            <a:spLocks noGrp="1"/>
          </p:cNvSpPr>
          <p:nvPr>
            <p:ph type="body" sz="half" idx="2"/>
          </p:nvPr>
        </p:nvSpPr>
        <p:spPr>
          <a:xfrm>
            <a:off x="384313" y="2492274"/>
            <a:ext cx="6464431" cy="3683243"/>
          </a:xfrm>
        </p:spPr>
        <p:txBody>
          <a:bodyPr>
            <a:normAutofit fontScale="85000" lnSpcReduction="20000"/>
          </a:bodyPr>
          <a:lstStyle/>
          <a:p>
            <a:pPr algn="l"/>
            <a:r>
              <a:rPr lang="en-US" sz="3200" b="1" i="0" dirty="0">
                <a:solidFill>
                  <a:schemeClr val="tx1"/>
                </a:solidFill>
                <a:effectLst/>
                <a:latin typeface="Georgia" panose="02040502050405020303" pitchFamily="18" charset="0"/>
              </a:rPr>
              <a:t>Section 1</a:t>
            </a:r>
          </a:p>
          <a:p>
            <a:pPr algn="l"/>
            <a:r>
              <a:rPr lang="en-US" sz="3200" b="0" i="0" dirty="0">
                <a:solidFill>
                  <a:schemeClr val="tx1"/>
                </a:solidFill>
                <a:effectLst/>
                <a:latin typeface="Georgia" panose="02040502050405020303" pitchFamily="18" charset="0"/>
              </a:rPr>
              <a:t>Le droit de vote des citoyens des États-Unis, âgés de dix-huit ans ou plus, ne sera pas refusé ou restreint par les États-Unis ou par tout État en raison de l'âge.</a:t>
            </a:r>
          </a:p>
          <a:p>
            <a:pPr algn="l"/>
            <a:r>
              <a:rPr lang="en-US" sz="3200" b="1" i="0" dirty="0">
                <a:solidFill>
                  <a:schemeClr val="tx1"/>
                </a:solidFill>
                <a:effectLst/>
                <a:latin typeface="Georgia" panose="02040502050405020303" pitchFamily="18" charset="0"/>
              </a:rPr>
              <a:t>Section 2</a:t>
            </a:r>
          </a:p>
          <a:p>
            <a:pPr algn="l"/>
            <a:r>
              <a:rPr lang="en-US" sz="3200" b="0" i="0" dirty="0">
                <a:solidFill>
                  <a:schemeClr val="tx1"/>
                </a:solidFill>
                <a:effectLst/>
                <a:latin typeface="Georgia" panose="02040502050405020303" pitchFamily="18" charset="0"/>
              </a:rPr>
              <a:t>Le Congrès a le pouvoir de faire appliquer le présent article par une législation appropriée.</a:t>
            </a:r>
          </a:p>
          <a:p>
            <a:endParaRPr lang="en-US" sz="2800" b="0" i="0" dirty="0">
              <a:solidFill>
                <a:schemeClr val="tx1"/>
              </a:solidFill>
              <a:effectLst/>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299420B9-CFB9-4DAB-9E33-BA551D9695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58220" y="824947"/>
            <a:ext cx="4610100" cy="4572000"/>
          </a:xfrm>
          <a:prstGeom prst="rect">
            <a:avLst/>
          </a:prstGeom>
          <a:noFill/>
          <a:ln>
            <a:noFill/>
          </a:ln>
        </p:spPr>
      </p:pic>
    </p:spTree>
    <p:extLst>
      <p:ext uri="{BB962C8B-B14F-4D97-AF65-F5344CB8AC3E}">
        <p14:creationId xmlns:p14="http://schemas.microsoft.com/office/powerpoint/2010/main" val="1667786120"/>
      </p:ext>
    </p:extLst>
  </p:cSld>
  <p:clrMapOvr>
    <a:masterClrMapping/>
  </p:clrMapOvr>
</p:sld>
</file>

<file path=ppt/slides/slide3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52207-D4E8-40E5-B929-F9227C53AF9B}"/>
              </a:ext>
            </a:extLst>
          </p:cNvPr>
          <p:cNvSpPr>
            <a:spLocks noGrp="1"/>
          </p:cNvSpPr>
          <p:nvPr>
            <p:ph type="title"/>
          </p:nvPr>
        </p:nvSpPr>
        <p:spPr/>
        <p:txBody>
          <a:bodyPr>
            <a:normAutofit/>
          </a:bodyPr>
          <a:lstStyle/>
          <a:p>
            <a:r>
              <a:rPr lang="en-US" sz="4400" dirty="0"/>
              <a:t>Paul </a:t>
            </a:r>
            <a:r>
              <a:rPr lang="en-US" sz="4400" dirty="0" err="1"/>
              <a:t>Weyrich</a:t>
            </a:r>
            <a:r>
              <a:rPr lang="en-AU" sz="1800" dirty="0">
                <a:effectLst/>
                <a:latin typeface="inherit"/>
                <a:cs typeface="Times New Roman" panose="02020603050405020304" pitchFamily="18" charset="0"/>
              </a:rPr>
              <a:t>, </a:t>
            </a:r>
            <a:r>
              <a:rPr lang="en-AU" sz="4400" dirty="0">
                <a:effectLst/>
                <a:cs typeface="Times New Roman" panose="02020603050405020304" pitchFamily="18" charset="0"/>
              </a:rPr>
              <a:t>août </a:t>
            </a:r>
            <a:r>
              <a:rPr lang="en-AU" sz="4400" dirty="0">
                <a:effectLst/>
                <a:ea typeface="Calibri" panose="020F0502020204030204" pitchFamily="34" charset="0"/>
                <a:cs typeface="Times New Roman" panose="02020603050405020304" pitchFamily="18" charset="0"/>
              </a:rPr>
              <a:t>1980 </a:t>
            </a:r>
            <a:endParaRPr lang="en-AU" sz="4400" dirty="0"/>
          </a:p>
        </p:txBody>
      </p:sp>
      <p:sp>
        <p:nvSpPr>
          <p:cNvPr id="3" name="Content Placeholder 2">
            <a:extLst>
              <a:ext uri="{FF2B5EF4-FFF2-40B4-BE49-F238E27FC236}">
                <a16:creationId xmlns:a16="http://schemas.microsoft.com/office/drawing/2014/main" id="{D33EB8B8-6847-4E57-9F61-68A9C32FEA4B}"/>
              </a:ext>
            </a:extLst>
          </p:cNvPr>
          <p:cNvSpPr>
            <a:spLocks noGrp="1"/>
          </p:cNvSpPr>
          <p:nvPr>
            <p:ph idx="1"/>
          </p:nvPr>
        </p:nvSpPr>
        <p:spPr>
          <a:xfrm>
            <a:off x="913795" y="2023996"/>
            <a:ext cx="10353762" cy="4973151"/>
          </a:xfrm>
        </p:spPr>
        <p:txBody>
          <a:bodyPr/>
          <a:lstStyle/>
          <a:p>
            <a:pPr marL="36900" indent="0">
              <a:buNone/>
            </a:pPr>
            <a:r>
              <a:rPr lang="en-AU" sz="4000" dirty="0">
                <a:effectLst/>
                <a:latin typeface="Calibri" panose="020F0502020204030204" pitchFamily="34" charset="0"/>
                <a:ea typeface="Calibri" panose="020F0502020204030204" pitchFamily="34" charset="0"/>
                <a:cs typeface="Calibri" panose="020F0502020204030204" pitchFamily="34" charset="0"/>
              </a:rPr>
              <a:t>Je ne veux pas que tout le monde vote. Les élections ne sont pas gagnées par une majorité de personnes, elles ne l'ont jamais été depuis le début de notre pays et elles ne le sont pas non plus aujourd'hui. En fait, notre influence sur les élections augmente au fur et à mesure que le nombre de votants diminue.</a:t>
            </a:r>
          </a:p>
          <a:p>
            <a:endParaRPr lang="en-AU"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9095213"/>
      </p:ext>
    </p:extLst>
  </p:cSld>
  <p:clrMapOvr>
    <a:masterClrMapping/>
  </p:clrMapOvr>
</p:sld>
</file>

<file path=ppt/slides/slide3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52207-D4E8-40E5-B929-F9227C53AF9B}"/>
              </a:ext>
            </a:extLst>
          </p:cNvPr>
          <p:cNvSpPr>
            <a:spLocks noGrp="1"/>
          </p:cNvSpPr>
          <p:nvPr>
            <p:ph type="title"/>
          </p:nvPr>
        </p:nvSpPr>
        <p:spPr>
          <a:xfrm>
            <a:off x="781273" y="927651"/>
            <a:ext cx="10353762" cy="1122849"/>
          </a:xfrm>
        </p:spPr>
        <p:txBody>
          <a:bodyPr>
            <a:noAutofit/>
          </a:bodyPr>
          <a:lstStyle/>
          <a:p>
            <a:r>
              <a:rPr lang="en-AU" sz="4400" b="0" i="1" dirty="0">
                <a:effectLst/>
              </a:rPr>
              <a:t>Comté de Shelby c. Holder</a:t>
            </a:r>
            <a:br>
              <a:rPr lang="en-AU" sz="4400" b="0" i="0" dirty="0">
                <a:effectLst/>
              </a:rPr>
            </a:br>
            <a:endParaRPr lang="en-AU" sz="4400" dirty="0"/>
          </a:p>
        </p:txBody>
      </p:sp>
      <p:sp>
        <p:nvSpPr>
          <p:cNvPr id="3" name="Content Placeholder 2">
            <a:extLst>
              <a:ext uri="{FF2B5EF4-FFF2-40B4-BE49-F238E27FC236}">
                <a16:creationId xmlns:a16="http://schemas.microsoft.com/office/drawing/2014/main" id="{D33EB8B8-6847-4E57-9F61-68A9C32FEA4B}"/>
              </a:ext>
            </a:extLst>
          </p:cNvPr>
          <p:cNvSpPr>
            <a:spLocks noGrp="1"/>
          </p:cNvSpPr>
          <p:nvPr>
            <p:ph idx="1"/>
          </p:nvPr>
        </p:nvSpPr>
        <p:spPr>
          <a:xfrm>
            <a:off x="913795" y="1732449"/>
            <a:ext cx="10353762" cy="4973151"/>
          </a:xfrm>
        </p:spPr>
        <p:txBody>
          <a:bodyPr/>
          <a:lstStyle/>
          <a:p>
            <a:endParaRPr lang="en-US" sz="3200" b="0" i="0" dirty="0">
              <a:effectLst/>
              <a:latin typeface="Benton Sans"/>
            </a:endParaRPr>
          </a:p>
          <a:p>
            <a:pPr marL="36900" indent="0">
              <a:buNone/>
            </a:pPr>
            <a:r>
              <a:rPr lang="en-US" sz="3200" b="0" i="0" dirty="0">
                <a:effectLst/>
                <a:latin typeface="Benton Sans"/>
              </a:rPr>
              <a:t>Le 25 juin 2013, la </a:t>
            </a:r>
            <a:r>
              <a:rPr lang="en-US" sz="3200" i="0" dirty="0">
                <a:effectLst/>
                <a:latin typeface="Benton Sans"/>
              </a:rPr>
              <a:t>Cour </a:t>
            </a:r>
            <a:r>
              <a:rPr lang="en-US" sz="3200" b="0" i="0" dirty="0">
                <a:effectLst/>
                <a:latin typeface="Benton Sans"/>
              </a:rPr>
              <a:t>suprême </a:t>
            </a:r>
            <a:r>
              <a:rPr lang="en-US" sz="3200" i="0" u="none" strike="noStrike" dirty="0">
                <a:effectLst/>
                <a:latin typeface="Benton Sans"/>
              </a:rPr>
              <a:t>a statué </a:t>
            </a:r>
            <a:r>
              <a:rPr lang="en-US" sz="3200" b="0" i="0" dirty="0">
                <a:effectLst/>
                <a:latin typeface="Benton Sans"/>
              </a:rPr>
              <a:t>que la formule de couverture de la section 4(b) de la loi sur le droit de vote (Voting Rights Act) - qui détermine quelles juridictions sont couvertes par la section 5 - est inconstitutionnelle parce qu'elle est basée sur une ancienne formule. En pratique, cela signifie que la section 5 est inopérante jusqu'à ce que le Congrès adopte une nouvelle formule de couverture, ce que la décision invitait le Congrès à faire. </a:t>
            </a:r>
            <a:endParaRPr lang="en-AU"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0449103"/>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21F3-5887-4B0A-9241-6926295920FD}"/>
              </a:ext>
            </a:extLst>
          </p:cNvPr>
          <p:cNvSpPr>
            <a:spLocks noGrp="1"/>
          </p:cNvSpPr>
          <p:nvPr>
            <p:ph type="title"/>
          </p:nvPr>
        </p:nvSpPr>
        <p:spPr/>
        <p:txBody>
          <a:bodyPr/>
          <a:lstStyle/>
          <a:p>
            <a:r>
              <a:rPr lang="en-US" i="1" dirty="0">
                <a:solidFill>
                  <a:schemeClr val="tx1"/>
                </a:solidFill>
              </a:rPr>
              <a:t>La Grande Charte </a:t>
            </a:r>
            <a:r>
              <a:rPr lang="en-US" dirty="0">
                <a:solidFill>
                  <a:schemeClr val="tx1"/>
                </a:solidFill>
              </a:rPr>
              <a:t>- 15</a:t>
            </a:r>
            <a:r>
              <a:rPr lang="en-US" baseline="30000" dirty="0">
                <a:solidFill>
                  <a:schemeClr val="tx1"/>
                </a:solidFill>
              </a:rPr>
              <a:t>th</a:t>
            </a:r>
            <a:r>
              <a:rPr lang="en-US" dirty="0">
                <a:solidFill>
                  <a:schemeClr val="tx1"/>
                </a:solidFill>
              </a:rPr>
              <a:t> juin 1215</a:t>
            </a:r>
            <a:endParaRPr lang="en-AU" dirty="0"/>
          </a:p>
        </p:txBody>
      </p:sp>
      <p:sp>
        <p:nvSpPr>
          <p:cNvPr id="3" name="Content Placeholder 2">
            <a:extLst>
              <a:ext uri="{FF2B5EF4-FFF2-40B4-BE49-F238E27FC236}">
                <a16:creationId xmlns:a16="http://schemas.microsoft.com/office/drawing/2014/main" id="{5F44AE57-E9AE-495F-A183-F6A200AFD4A1}"/>
              </a:ext>
            </a:extLst>
          </p:cNvPr>
          <p:cNvSpPr>
            <a:spLocks noGrp="1"/>
          </p:cNvSpPr>
          <p:nvPr>
            <p:ph idx="1"/>
          </p:nvPr>
        </p:nvSpPr>
        <p:spPr>
          <a:xfrm>
            <a:off x="702366" y="2070379"/>
            <a:ext cx="10853530" cy="4178021"/>
          </a:xfrm>
        </p:spPr>
        <p:txBody>
          <a:bodyPr>
            <a:normAutofit/>
          </a:bodyPr>
          <a:lstStyle/>
          <a:p>
            <a:r>
              <a:rPr lang="en-AU"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Personne n'est au-dessus de la loi, pas même le monarque.</a:t>
            </a:r>
          </a:p>
          <a:p>
            <a:r>
              <a:rPr lang="en-AU"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Nul ne peut être détenu sans motif ni preuve </a:t>
            </a:r>
          </a:p>
          <a:p>
            <a:r>
              <a:rPr lang="en-AU"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Toute personne a le droit d'être jugée par un jury </a:t>
            </a:r>
          </a:p>
          <a:p>
            <a:r>
              <a:rPr lang="en-AU"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une veuve ne peut être contrainte de se marier et de renoncer à ses biens</a:t>
            </a:r>
            <a:endParaRPr lang="en-AU"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0493451"/>
      </p:ext>
    </p:extLst>
  </p:cSld>
  <p:clrMapOvr>
    <a:masterClrMapping/>
  </p:clrMapOvr>
</p:sld>
</file>

<file path=ppt/slides/slide4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BD90-BDD3-4AB4-BFD8-274575AEA32D}"/>
              </a:ext>
            </a:extLst>
          </p:cNvPr>
          <p:cNvSpPr>
            <a:spLocks noGrp="1"/>
          </p:cNvSpPr>
          <p:nvPr>
            <p:ph type="title"/>
          </p:nvPr>
        </p:nvSpPr>
        <p:spPr>
          <a:xfrm>
            <a:off x="913794" y="458627"/>
            <a:ext cx="10353762" cy="970450"/>
          </a:xfrm>
        </p:spPr>
        <p:txBody>
          <a:bodyPr/>
          <a:lstStyle/>
          <a:p>
            <a:r>
              <a:rPr lang="en-US" dirty="0">
                <a:solidFill>
                  <a:schemeClr val="tx1"/>
                </a:solidFill>
              </a:rPr>
              <a:t>2021 Loi sur l'intégrité des élections, HB531, Géorgie</a:t>
            </a:r>
            <a:endParaRPr lang="en-AU" dirty="0">
              <a:solidFill>
                <a:schemeClr val="tx1"/>
              </a:solidFill>
            </a:endParaRPr>
          </a:p>
        </p:txBody>
      </p:sp>
      <p:pic>
        <p:nvPicPr>
          <p:cNvPr id="7" name="Content Placeholder 6" descr="Governor Brian Kemp signs the much-criticized Election Integrity Act of 2021.">
            <a:extLst>
              <a:ext uri="{FF2B5EF4-FFF2-40B4-BE49-F238E27FC236}">
                <a16:creationId xmlns:a16="http://schemas.microsoft.com/office/drawing/2014/main" id="{C2A28211-5910-4FCB-B703-CAD200797895}"/>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32992" y="1652451"/>
            <a:ext cx="7726017" cy="4933880"/>
          </a:xfrm>
          <a:prstGeom prst="rect">
            <a:avLst/>
          </a:prstGeom>
          <a:noFill/>
          <a:ln>
            <a:solidFill>
              <a:schemeClr val="tx1"/>
            </a:solidFill>
          </a:ln>
        </p:spPr>
      </p:pic>
    </p:spTree>
    <p:extLst>
      <p:ext uri="{BB962C8B-B14F-4D97-AF65-F5344CB8AC3E}">
        <p14:creationId xmlns:p14="http://schemas.microsoft.com/office/powerpoint/2010/main" val="1162901682"/>
      </p:ext>
    </p:extLst>
  </p:cSld>
  <p:clrMapOvr>
    <a:masterClrMapping/>
  </p:clrMapOvr>
</p:sld>
</file>

<file path=ppt/slides/slide4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52207-D4E8-40E5-B929-F9227C53AF9B}"/>
              </a:ext>
            </a:extLst>
          </p:cNvPr>
          <p:cNvSpPr>
            <a:spLocks noGrp="1"/>
          </p:cNvSpPr>
          <p:nvPr>
            <p:ph type="title"/>
          </p:nvPr>
        </p:nvSpPr>
        <p:spPr/>
        <p:txBody>
          <a:bodyPr>
            <a:normAutofit/>
          </a:bodyPr>
          <a:lstStyle/>
          <a:p>
            <a:r>
              <a:rPr lang="en-AU" sz="4400" b="1" dirty="0">
                <a:solidFill>
                  <a:schemeClr val="tx1"/>
                </a:solidFill>
                <a:effectLst/>
              </a:rPr>
              <a:t>Loi pour le peuple - HR 1</a:t>
            </a:r>
          </a:p>
        </p:txBody>
      </p:sp>
      <p:sp>
        <p:nvSpPr>
          <p:cNvPr id="3" name="Content Placeholder 2">
            <a:extLst>
              <a:ext uri="{FF2B5EF4-FFF2-40B4-BE49-F238E27FC236}">
                <a16:creationId xmlns:a16="http://schemas.microsoft.com/office/drawing/2014/main" id="{D33EB8B8-6847-4E57-9F61-68A9C32FEA4B}"/>
              </a:ext>
            </a:extLst>
          </p:cNvPr>
          <p:cNvSpPr>
            <a:spLocks noGrp="1"/>
          </p:cNvSpPr>
          <p:nvPr>
            <p:ph idx="1"/>
          </p:nvPr>
        </p:nvSpPr>
        <p:spPr>
          <a:xfrm>
            <a:off x="913795" y="2169770"/>
            <a:ext cx="10353762" cy="4973151"/>
          </a:xfrm>
        </p:spPr>
        <p:txBody>
          <a:bodyPr>
            <a:normAutofit/>
          </a:bodyPr>
          <a:lstStyle/>
          <a:p>
            <a:r>
              <a:rPr lang="en-US" sz="3600" b="0" i="0" dirty="0">
                <a:solidFill>
                  <a:schemeClr val="tx1"/>
                </a:solidFill>
                <a:effectLst/>
                <a:latin typeface="Calibri" panose="020F0502020204030204" pitchFamily="34" charset="0"/>
                <a:cs typeface="Calibri" panose="020F0502020204030204" pitchFamily="34" charset="0"/>
              </a:rPr>
              <a:t>Le </a:t>
            </a:r>
            <a:r>
              <a:rPr lang="en-US" sz="3600" b="1" i="0" dirty="0">
                <a:solidFill>
                  <a:schemeClr val="tx1"/>
                </a:solidFill>
                <a:effectLst/>
                <a:latin typeface="Calibri" panose="020F0502020204030204" pitchFamily="34" charset="0"/>
                <a:cs typeface="Calibri" panose="020F0502020204030204" pitchFamily="34" charset="0"/>
              </a:rPr>
              <a:t>For the People Act </a:t>
            </a:r>
            <a:r>
              <a:rPr lang="en-US" sz="3600" b="0" i="0" dirty="0">
                <a:solidFill>
                  <a:schemeClr val="tx1"/>
                </a:solidFill>
                <a:effectLst/>
                <a:latin typeface="Calibri" panose="020F0502020204030204" pitchFamily="34" charset="0"/>
                <a:cs typeface="Calibri" panose="020F0502020204030204" pitchFamily="34" charset="0"/>
              </a:rPr>
              <a:t>(également connu sous le nom de </a:t>
            </a:r>
            <a:r>
              <a:rPr lang="en-US" sz="3600" b="0" i="0" u="none" strike="noStrike" dirty="0">
                <a:solidFill>
                  <a:schemeClr val="tx1"/>
                </a:solidFill>
                <a:effectLst/>
                <a:latin typeface="Calibri" panose="020F0502020204030204" pitchFamily="34" charset="0"/>
                <a:cs typeface="Calibri" panose="020F0502020204030204" pitchFamily="34" charset="0"/>
              </a:rPr>
              <a:t>H.R. 1</a:t>
            </a:r>
            <a:r>
              <a:rPr lang="en-US" sz="3600" b="0" i="0" dirty="0">
                <a:solidFill>
                  <a:schemeClr val="tx1"/>
                </a:solidFill>
                <a:effectLst/>
                <a:latin typeface="Calibri" panose="020F0502020204030204" pitchFamily="34" charset="0"/>
                <a:cs typeface="Calibri" panose="020F0502020204030204" pitchFamily="34" charset="0"/>
              </a:rPr>
              <a:t>) est un </a:t>
            </a:r>
            <a:r>
              <a:rPr lang="en-US" sz="3600" b="0" i="0" u="none" strike="noStrike" dirty="0">
                <a:solidFill>
                  <a:schemeClr val="tx1"/>
                </a:solidFill>
                <a:effectLst/>
                <a:latin typeface="Calibri" panose="020F0502020204030204" pitchFamily="34" charset="0"/>
                <a:cs typeface="Calibri" panose="020F0502020204030204" pitchFamily="34" charset="0"/>
              </a:rPr>
              <a:t>projet de loi </a:t>
            </a:r>
            <a:r>
              <a:rPr lang="en-US" sz="3600" b="0" i="0" dirty="0">
                <a:solidFill>
                  <a:schemeClr val="tx1"/>
                </a:solidFill>
                <a:effectLst/>
                <a:latin typeface="Calibri" panose="020F0502020204030204" pitchFamily="34" charset="0"/>
                <a:cs typeface="Calibri" panose="020F0502020204030204" pitchFamily="34" charset="0"/>
              </a:rPr>
              <a:t>du </a:t>
            </a:r>
            <a:r>
              <a:rPr lang="en-US" sz="3600" b="0" i="0" u="none" strike="noStrike" dirty="0">
                <a:solidFill>
                  <a:schemeClr val="tx1"/>
                </a:solidFill>
                <a:effectLst/>
                <a:latin typeface="Calibri" panose="020F0502020204030204" pitchFamily="34" charset="0"/>
                <a:cs typeface="Calibri" panose="020F0502020204030204" pitchFamily="34" charset="0"/>
              </a:rPr>
              <a:t>Congrès des États-Unis </a:t>
            </a:r>
            <a:r>
              <a:rPr lang="en-US" sz="3600" b="0" i="0" dirty="0">
                <a:solidFill>
                  <a:schemeClr val="tx1"/>
                </a:solidFill>
                <a:effectLst/>
                <a:latin typeface="Calibri" panose="020F0502020204030204" pitchFamily="34" charset="0"/>
                <a:cs typeface="Calibri" panose="020F0502020204030204" pitchFamily="34" charset="0"/>
              </a:rPr>
              <a:t>visant à étendre le droit de vote, à modifier les lois sur le financement des campagnes électorales afin de réduire l'influence de l'</a:t>
            </a:r>
            <a:r>
              <a:rPr lang="en-US" sz="3600" b="0" i="0" u="none" strike="noStrike" dirty="0">
                <a:solidFill>
                  <a:schemeClr val="tx1"/>
                </a:solidFill>
                <a:effectLst/>
                <a:latin typeface="Calibri" panose="020F0502020204030204" pitchFamily="34" charset="0"/>
                <a:cs typeface="Calibri" panose="020F0502020204030204" pitchFamily="34" charset="0"/>
              </a:rPr>
              <a:t>argent dans la politique</a:t>
            </a:r>
            <a:r>
              <a:rPr lang="en-US" sz="3600" b="0" i="0" dirty="0">
                <a:solidFill>
                  <a:schemeClr val="tx1"/>
                </a:solidFill>
                <a:effectLst/>
                <a:latin typeface="Calibri" panose="020F0502020204030204" pitchFamily="34" charset="0"/>
                <a:cs typeface="Calibri" panose="020F0502020204030204" pitchFamily="34" charset="0"/>
              </a:rPr>
              <a:t>, à limiter le </a:t>
            </a:r>
            <a:r>
              <a:rPr lang="en-US" sz="3600" b="0" i="0" u="none" strike="noStrike" dirty="0">
                <a:solidFill>
                  <a:schemeClr val="tx1"/>
                </a:solidFill>
                <a:effectLst/>
                <a:latin typeface="Calibri" panose="020F0502020204030204" pitchFamily="34" charset="0"/>
                <a:cs typeface="Calibri" panose="020F0502020204030204" pitchFamily="34" charset="0"/>
              </a:rPr>
              <a:t>charcutage partisan et </a:t>
            </a:r>
            <a:r>
              <a:rPr lang="en-US" sz="3600" b="0" i="0" dirty="0">
                <a:solidFill>
                  <a:schemeClr val="tx1"/>
                </a:solidFill>
                <a:effectLst/>
                <a:latin typeface="Calibri" panose="020F0502020204030204" pitchFamily="34" charset="0"/>
                <a:cs typeface="Calibri" panose="020F0502020204030204" pitchFamily="34" charset="0"/>
              </a:rPr>
              <a:t>à créer de nouvelles règles d'éthique pour les titulaires de fonctions fédérales.</a:t>
            </a:r>
            <a:endParaRPr lang="en-AU"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8452162"/>
      </p:ext>
    </p:extLst>
  </p:cSld>
  <p:clrMapOvr>
    <a:masterClrMapping/>
  </p:clrMapOvr>
</p:sld>
</file>

<file path=ppt/slides/slide4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52207-D4E8-40E5-B929-F9227C53AF9B}"/>
              </a:ext>
            </a:extLst>
          </p:cNvPr>
          <p:cNvSpPr>
            <a:spLocks noGrp="1"/>
          </p:cNvSpPr>
          <p:nvPr>
            <p:ph type="title"/>
          </p:nvPr>
        </p:nvSpPr>
        <p:spPr>
          <a:xfrm>
            <a:off x="919119" y="212035"/>
            <a:ext cx="10353762" cy="970450"/>
          </a:xfrm>
        </p:spPr>
        <p:txBody>
          <a:bodyPr>
            <a:normAutofit/>
          </a:bodyPr>
          <a:lstStyle/>
          <a:p>
            <a:r>
              <a:rPr lang="en-US" b="1" i="0" dirty="0">
                <a:solidFill>
                  <a:schemeClr val="tx1"/>
                </a:solidFill>
                <a:effectLst/>
              </a:rPr>
              <a:t>Loi sur le droit de vote de John R. Lewis - HR 4</a:t>
            </a:r>
            <a:endParaRPr lang="en-AU" dirty="0">
              <a:solidFill>
                <a:schemeClr val="tx1"/>
              </a:solidFill>
            </a:endParaRPr>
          </a:p>
        </p:txBody>
      </p:sp>
      <p:sp>
        <p:nvSpPr>
          <p:cNvPr id="3" name="Content Placeholder 2">
            <a:extLst>
              <a:ext uri="{FF2B5EF4-FFF2-40B4-BE49-F238E27FC236}">
                <a16:creationId xmlns:a16="http://schemas.microsoft.com/office/drawing/2014/main" id="{D33EB8B8-6847-4E57-9F61-68A9C32FEA4B}"/>
              </a:ext>
            </a:extLst>
          </p:cNvPr>
          <p:cNvSpPr>
            <a:spLocks noGrp="1"/>
          </p:cNvSpPr>
          <p:nvPr>
            <p:ph idx="1"/>
          </p:nvPr>
        </p:nvSpPr>
        <p:spPr>
          <a:xfrm>
            <a:off x="357809" y="1325217"/>
            <a:ext cx="11410121" cy="5532783"/>
          </a:xfrm>
        </p:spPr>
        <p:txBody>
          <a:bodyPr>
            <a:normAutofit fontScale="92500"/>
          </a:bodyPr>
          <a:lstStyle/>
          <a:p>
            <a:pPr marL="36900" indent="0" algn="l" fontAlgn="base">
              <a:buNone/>
            </a:pPr>
            <a:r>
              <a:rPr lang="en-US" sz="3500" dirty="0">
                <a:effectLst/>
                <a:latin typeface="Calibri" panose="020F0502020204030204" pitchFamily="34" charset="0"/>
                <a:cs typeface="Calibri" panose="020F0502020204030204" pitchFamily="34" charset="0"/>
              </a:rPr>
              <a:t>Conçue pour </a:t>
            </a:r>
            <a:r>
              <a:rPr lang="en-US" sz="3500" b="0" i="0" dirty="0">
                <a:effectLst/>
                <a:latin typeface="Calibri" panose="020F0502020204030204" pitchFamily="34" charset="0"/>
                <a:cs typeface="Calibri" panose="020F0502020204030204" pitchFamily="34" charset="0"/>
              </a:rPr>
              <a:t>rétablir les protections de la loi sur les droits de vote (Voting Rights Act) en :</a:t>
            </a:r>
          </a:p>
          <a:p>
            <a:pPr algn="l" fontAlgn="base">
              <a:buFont typeface="Arial" panose="020B0604020202020204" pitchFamily="34" charset="0"/>
              <a:buChar char="•"/>
            </a:pPr>
            <a:r>
              <a:rPr lang="en-US" sz="3200" b="0" i="0" dirty="0">
                <a:effectLst/>
                <a:latin typeface="inherit"/>
              </a:rPr>
              <a:t>Moderniser la formule utilisée par la VRA pour déterminer les États et les localités qui présentent un schéma de discrimination ;</a:t>
            </a:r>
          </a:p>
          <a:p>
            <a:pPr algn="l" fontAlgn="base">
              <a:buFont typeface="Arial" panose="020B0604020202020204" pitchFamily="34" charset="0"/>
              <a:buChar char="•"/>
            </a:pPr>
            <a:r>
              <a:rPr lang="en-US" sz="3200" b="0" i="0" dirty="0">
                <a:effectLst/>
                <a:latin typeface="inherit"/>
              </a:rPr>
              <a:t>Veiller à ce que les changements de dernière minute ne portent pas préjudice aux électeurs en exigeant des responsables qu'ils annoncent publiquement tous les changements de vote au moins 180 jours avant une élection ; et</a:t>
            </a:r>
          </a:p>
          <a:p>
            <a:pPr algn="l" fontAlgn="base">
              <a:buFont typeface="Arial" panose="020B0604020202020204" pitchFamily="34" charset="0"/>
              <a:buChar char="•"/>
            </a:pPr>
            <a:r>
              <a:rPr lang="en-US" sz="3200" b="0" i="0" dirty="0">
                <a:effectLst/>
                <a:latin typeface="inherit"/>
              </a:rPr>
              <a:t>L'extension du pouvoir du gouvernement d'envoyer des observateurs fédéraux dans toute juridiction où il peut y avoir un risque substantiel de discrimination dans les bureaux de vote le jour de l'élection ou pendant une période de vote anticipé.</a:t>
            </a:r>
          </a:p>
          <a:p>
            <a:endParaRPr lang="en-AU"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3929891"/>
      </p:ext>
    </p:extLst>
  </p:cSld>
  <p:clrMapOvr>
    <a:masterClrMapping/>
  </p:clrMapOvr>
</p:sld>
</file>

<file path=ppt/slides/slide4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23844-0841-448A-B478-ED6BF3838F5A}"/>
              </a:ext>
            </a:extLst>
          </p:cNvPr>
          <p:cNvSpPr>
            <a:spLocks noGrp="1"/>
          </p:cNvSpPr>
          <p:nvPr>
            <p:ph type="title"/>
          </p:nvPr>
        </p:nvSpPr>
        <p:spPr>
          <a:xfrm>
            <a:off x="821030" y="106017"/>
            <a:ext cx="10353762" cy="970450"/>
          </a:xfrm>
        </p:spPr>
        <p:txBody>
          <a:bodyPr/>
          <a:lstStyle/>
          <a:p>
            <a:r>
              <a:rPr lang="en-AU" dirty="0"/>
              <a:t>Comment les votes des femmes sont supprimés</a:t>
            </a:r>
          </a:p>
        </p:txBody>
      </p:sp>
      <p:sp>
        <p:nvSpPr>
          <p:cNvPr id="3" name="Content Placeholder 2">
            <a:extLst>
              <a:ext uri="{FF2B5EF4-FFF2-40B4-BE49-F238E27FC236}">
                <a16:creationId xmlns:a16="http://schemas.microsoft.com/office/drawing/2014/main" id="{12B5B47C-3792-45CD-A040-3B6DC104B370}"/>
              </a:ext>
            </a:extLst>
          </p:cNvPr>
          <p:cNvSpPr>
            <a:spLocks noGrp="1"/>
          </p:cNvSpPr>
          <p:nvPr>
            <p:ph idx="1"/>
          </p:nvPr>
        </p:nvSpPr>
        <p:spPr>
          <a:xfrm>
            <a:off x="0" y="1460780"/>
            <a:ext cx="12191999" cy="5781533"/>
          </a:xfrm>
        </p:spPr>
        <p:txBody>
          <a:bodyPr>
            <a:normAutofit/>
          </a:bodyPr>
          <a:lstStyle/>
          <a:p>
            <a:pPr algn="l">
              <a:buFont typeface="Arial" panose="020B0604020202020204" pitchFamily="34" charset="0"/>
              <a:buChar char="•"/>
            </a:pPr>
            <a:r>
              <a:rPr lang="en-US" b="0" i="0" dirty="0">
                <a:effectLst/>
                <a:latin typeface="Proxima Nova"/>
              </a:rPr>
              <a:t>Les femmes représentent 69 % des aidants non rémunérés des personnes âgées. Si elles s'occupent d'une personne sans être rémunérées, elles peuvent ne pas avoir les moyens d'acheter les documents nécessaires à l'obtention d'une carte d'identité. Elles n'ont peut-être pas d'argent pour acheter une voiture ou un taxi pour se rendre au bureau de vote. En outre, il se peut qu'il n'y ait pas d'autre soignant pendant qu'ils s'éloignent de la personne dans le besoin.</a:t>
            </a:r>
          </a:p>
          <a:p>
            <a:pPr algn="l">
              <a:buFont typeface="Arial" panose="020B0604020202020204" pitchFamily="34" charset="0"/>
              <a:buChar char="•"/>
            </a:pPr>
            <a:r>
              <a:rPr lang="en-US" b="0" i="0" dirty="0">
                <a:effectLst/>
                <a:latin typeface="Proxima Nova"/>
              </a:rPr>
              <a:t>Plus de femmes que d'hommes vivent dans la pauvreté. Si une femme travaille à l'heure, elle n'a pas le luxe d'être payée si elle s'absente du travail.</a:t>
            </a:r>
          </a:p>
          <a:p>
            <a:pPr algn="l">
              <a:buFont typeface="Arial" panose="020B0604020202020204" pitchFamily="34" charset="0"/>
              <a:buChar char="•"/>
            </a:pPr>
            <a:r>
              <a:rPr lang="en-US" b="0" i="0" dirty="0">
                <a:effectLst/>
                <a:latin typeface="Proxima Nova"/>
              </a:rPr>
              <a:t>Les femmes maltraitées peuvent ne pas avoir accès à leur propre argent ou à leurs propres moyens de transport. Son partenaire peut s'opposer à son droit de vote. Il peut vouloir contrôler son vote.</a:t>
            </a:r>
          </a:p>
          <a:p>
            <a:pPr algn="l">
              <a:buFont typeface="Arial" panose="020B0604020202020204" pitchFamily="34" charset="0"/>
              <a:buChar char="•"/>
            </a:pPr>
            <a:r>
              <a:rPr lang="en-US" b="0" i="0" dirty="0">
                <a:effectLst/>
                <a:latin typeface="Proxima Nova"/>
              </a:rPr>
              <a:t>Selon la National Organization for Women (Organisation nationale pour les femmes), les lois sur l'identification des électeurs représentent à elles seules environ 34 % des femmes qui pourraient se voir refuser l'accès aux bureaux de vote parce qu'elles n'ont pas les bons documents.</a:t>
            </a:r>
          </a:p>
          <a:p>
            <a:pPr algn="l">
              <a:buFont typeface="Arial" panose="020B0604020202020204" pitchFamily="34" charset="0"/>
              <a:buChar char="•"/>
            </a:pPr>
            <a:r>
              <a:rPr lang="en-US" b="0" i="0" dirty="0">
                <a:effectLst/>
                <a:latin typeface="Proxima Nova"/>
              </a:rPr>
              <a:t>Les étudiants déménagent souvent. Leurs adresses ou leurs identifiants ne correspondent pas nécessairement.</a:t>
            </a:r>
          </a:p>
          <a:p>
            <a:pPr algn="l">
              <a:buFont typeface="Arial" panose="020B0604020202020204" pitchFamily="34" charset="0"/>
              <a:buChar char="•"/>
            </a:pPr>
            <a:r>
              <a:rPr lang="en-US" b="0" i="0" dirty="0">
                <a:effectLst/>
                <a:latin typeface="Proxima Nova"/>
              </a:rPr>
              <a:t>Les femmes changent souvent de nom lorsqu'elles se marient. Elles ont donc souvent des noms différents sur leurs documents d'identité. </a:t>
            </a:r>
          </a:p>
          <a:p>
            <a:endParaRPr lang="en-AU" dirty="0"/>
          </a:p>
        </p:txBody>
      </p:sp>
    </p:spTree>
    <p:extLst>
      <p:ext uri="{BB962C8B-B14F-4D97-AF65-F5344CB8AC3E}">
        <p14:creationId xmlns:p14="http://schemas.microsoft.com/office/powerpoint/2010/main" val="2224153756"/>
      </p:ext>
    </p:extLst>
  </p:cSld>
  <p:clrMapOvr>
    <a:masterClrMapping/>
  </p:clrMapOvr>
</p:sld>
</file>

<file path=ppt/slides/slide4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23844-0841-448A-B478-ED6BF3838F5A}"/>
              </a:ext>
            </a:extLst>
          </p:cNvPr>
          <p:cNvSpPr>
            <a:spLocks noGrp="1"/>
          </p:cNvSpPr>
          <p:nvPr>
            <p:ph type="title"/>
          </p:nvPr>
        </p:nvSpPr>
        <p:spPr>
          <a:xfrm>
            <a:off x="821030" y="106017"/>
            <a:ext cx="10353762" cy="970450"/>
          </a:xfrm>
        </p:spPr>
        <p:txBody>
          <a:bodyPr/>
          <a:lstStyle/>
          <a:p>
            <a:r>
              <a:rPr lang="en-AU" dirty="0"/>
              <a:t>Comment les votes des LGBTQ sont supprimés</a:t>
            </a:r>
          </a:p>
        </p:txBody>
      </p:sp>
      <p:sp>
        <p:nvSpPr>
          <p:cNvPr id="3" name="Content Placeholder 2">
            <a:extLst>
              <a:ext uri="{FF2B5EF4-FFF2-40B4-BE49-F238E27FC236}">
                <a16:creationId xmlns:a16="http://schemas.microsoft.com/office/drawing/2014/main" id="{12B5B47C-3792-45CD-A040-3B6DC104B370}"/>
              </a:ext>
            </a:extLst>
          </p:cNvPr>
          <p:cNvSpPr>
            <a:spLocks noGrp="1"/>
          </p:cNvSpPr>
          <p:nvPr>
            <p:ph idx="1"/>
          </p:nvPr>
        </p:nvSpPr>
        <p:spPr>
          <a:xfrm>
            <a:off x="0" y="1460780"/>
            <a:ext cx="12191999" cy="5781533"/>
          </a:xfrm>
        </p:spPr>
        <p:txBody>
          <a:bodyPr>
            <a:normAutofit/>
          </a:bodyPr>
          <a:lstStyle/>
          <a:p>
            <a:r>
              <a:rPr lang="en-US" sz="3200" b="0" i="0" dirty="0">
                <a:effectLst/>
                <a:latin typeface="cschoolbook"/>
              </a:rPr>
              <a:t>Les tactiques de suppression d'électeurs sont souvent utilisées pour réduire au silence certains des membres les plus vulnérables de la communauté LGBT. En particulier, les lois sur l'identification des électeurs qui exigent que les électeurs présentent une pièce d'identité avec photo correspondant à leur identité de genre peuvent empêcher de nombreuses personnes transgenres et non conformes au genre de voter. Pour de nombreuses personnes transgenres, il est </a:t>
            </a:r>
            <a:r>
              <a:rPr lang="en-US" sz="3200" b="0" i="0" u="none" strike="noStrike" dirty="0">
                <a:effectLst/>
                <a:latin typeface="cschoolbook"/>
              </a:rPr>
              <a:t>incroyablement difficile d'</a:t>
            </a:r>
            <a:r>
              <a:rPr lang="en-US" sz="3200" b="0" i="0" dirty="0">
                <a:effectLst/>
                <a:latin typeface="cschoolbook"/>
              </a:rPr>
              <a:t>obtenir une pièce d'identité actualisée qui reflète fidèlement leur identité de genre</a:t>
            </a:r>
            <a:r>
              <a:rPr lang="en-US" sz="3200" b="0" i="0" dirty="0">
                <a:effectLst/>
                <a:latin typeface="cschoolbook"/>
              </a:rPr>
              <a:t>.  En outre, de nombreuses personnes transgenres craignent d'être stigmatisées sur le lieu de vote si elles n'ont pas la "bonne pièce d'identité".</a:t>
            </a:r>
            <a:endParaRPr lang="en-AU" sz="3200" dirty="0"/>
          </a:p>
        </p:txBody>
      </p:sp>
    </p:spTree>
    <p:extLst>
      <p:ext uri="{BB962C8B-B14F-4D97-AF65-F5344CB8AC3E}">
        <p14:creationId xmlns:p14="http://schemas.microsoft.com/office/powerpoint/2010/main" val="2260239531"/>
      </p:ext>
    </p:extLst>
  </p:cSld>
  <p:clrMapOvr>
    <a:masterClrMapping/>
  </p:clrMapOvr>
</p:sld>
</file>

<file path=ppt/slides/slide4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23844-0841-448A-B478-ED6BF3838F5A}"/>
              </a:ext>
            </a:extLst>
          </p:cNvPr>
          <p:cNvSpPr>
            <a:spLocks noGrp="1"/>
          </p:cNvSpPr>
          <p:nvPr>
            <p:ph type="title"/>
          </p:nvPr>
        </p:nvSpPr>
        <p:spPr>
          <a:xfrm>
            <a:off x="821030" y="106017"/>
            <a:ext cx="10353762" cy="970450"/>
          </a:xfrm>
        </p:spPr>
        <p:txBody>
          <a:bodyPr/>
          <a:lstStyle/>
          <a:p>
            <a:r>
              <a:rPr lang="en-AU" dirty="0"/>
              <a:t>Comment les votes des LGBTQ sont supprimés</a:t>
            </a:r>
          </a:p>
        </p:txBody>
      </p:sp>
      <p:sp>
        <p:nvSpPr>
          <p:cNvPr id="3" name="Content Placeholder 2">
            <a:extLst>
              <a:ext uri="{FF2B5EF4-FFF2-40B4-BE49-F238E27FC236}">
                <a16:creationId xmlns:a16="http://schemas.microsoft.com/office/drawing/2014/main" id="{12B5B47C-3792-45CD-A040-3B6DC104B370}"/>
              </a:ext>
            </a:extLst>
          </p:cNvPr>
          <p:cNvSpPr>
            <a:spLocks noGrp="1"/>
          </p:cNvSpPr>
          <p:nvPr>
            <p:ph idx="1"/>
          </p:nvPr>
        </p:nvSpPr>
        <p:spPr>
          <a:xfrm>
            <a:off x="0" y="1460780"/>
            <a:ext cx="12191999" cy="5781533"/>
          </a:xfrm>
        </p:spPr>
        <p:txBody>
          <a:bodyPr>
            <a:normAutofit/>
          </a:bodyPr>
          <a:lstStyle/>
          <a:p>
            <a:r>
              <a:rPr lang="en-US" sz="2800" dirty="0"/>
              <a:t>Il est essentiel de reconnaître la diversité de la communauté LGBTQ pour comprendre l'impact des tactiques de suppression d'électeurs utilisées sur la communauté. Les personnes de couleur et les moins de 30 ans sont plus susceptibles de s'identifier comme LGBTQ. Les personnes LGBTQ sont plus susceptibles de faire partie de la communauté des personnes handicapées que leurs homologues hétérosexuels. En outre, les personnes à faible revenu s'identifient plus souvent à la communauté LGBTQ que les personnes à revenu plus élevé. En fait, 40 % des jeunes sans-abri bénéficiant de programmes d'aide à la rue et de logement s'identifient à la communauté LGBTQ. Tous ces facteurs rendent les membres de la communauté LGBTQ particulièrement vulnérables aux manœuvres de suppression d'électeurs visant à priver de leurs droits les communautés susceptibles de voter pour les démocrates : les personnes de couleur, les immigrés, les jeunes et les personnes à faible revenu. </a:t>
            </a:r>
            <a:endParaRPr lang="en-AU" sz="3200" dirty="0"/>
          </a:p>
        </p:txBody>
      </p:sp>
    </p:spTree>
    <p:extLst>
      <p:ext uri="{BB962C8B-B14F-4D97-AF65-F5344CB8AC3E}">
        <p14:creationId xmlns:p14="http://schemas.microsoft.com/office/powerpoint/2010/main" val="1048226623"/>
      </p:ext>
    </p:extLst>
  </p:cSld>
  <p:clrMapOvr>
    <a:masterClrMapping/>
  </p:clrMapOvr>
</p:sld>
</file>

<file path=ppt/slides/slide4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3B0378-931E-4337-9C74-58D021A3B64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9355" b="4349"/>
          <a:stretch/>
        </p:blipFill>
        <p:spPr>
          <a:xfrm>
            <a:off x="0" y="0"/>
            <a:ext cx="12226267" cy="6858000"/>
          </a:xfrm>
          <a:prstGeom prst="rect">
            <a:avLst/>
          </a:prstGeom>
        </p:spPr>
      </p:pic>
      <p:sp>
        <p:nvSpPr>
          <p:cNvPr id="7" name="Rectangle 6">
            <a:extLst>
              <a:ext uri="{FF2B5EF4-FFF2-40B4-BE49-F238E27FC236}">
                <a16:creationId xmlns:a16="http://schemas.microsoft.com/office/drawing/2014/main" id="{1B6C3B0D-A06F-4DF7-ABFE-F0E3CEB0262B}"/>
              </a:ext>
            </a:extLst>
          </p:cNvPr>
          <p:cNvSpPr/>
          <p:nvPr/>
        </p:nvSpPr>
        <p:spPr>
          <a:xfrm>
            <a:off x="-20807" y="1"/>
            <a:ext cx="12226267" cy="6872062"/>
          </a:xfrm>
          <a:prstGeom prst="rect">
            <a:avLst/>
          </a:prstGeom>
          <a:solidFill>
            <a:schemeClr val="bg1">
              <a:alpha val="5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3556C5BA-50E0-4266-9A48-C41EF27B0621}"/>
              </a:ext>
            </a:extLst>
          </p:cNvPr>
          <p:cNvSpPr>
            <a:spLocks noGrp="1"/>
          </p:cNvSpPr>
          <p:nvPr>
            <p:ph type="title"/>
          </p:nvPr>
        </p:nvSpPr>
        <p:spPr>
          <a:xfrm>
            <a:off x="970063" y="1505242"/>
            <a:ext cx="10353762" cy="3840480"/>
          </a:xfrm>
          <a:ln>
            <a:solidFill>
              <a:schemeClr val="tx1"/>
            </a:solidFill>
          </a:ln>
        </p:spPr>
        <p:txBody>
          <a:bodyPr>
            <a:normAutofit/>
          </a:bodyPr>
          <a:lstStyle/>
          <a:p>
            <a:r>
              <a:rPr lang="en-AU" sz="8000" b="1" dirty="0">
                <a:solidFill>
                  <a:schemeClr val="tx1"/>
                </a:solidFill>
                <a:effectLst/>
              </a:rPr>
              <a:t>LE DROIT DE VOTE</a:t>
            </a:r>
            <a:br>
              <a:rPr lang="en-AU" sz="8800" b="1" dirty="0">
                <a:effectLst/>
              </a:rPr>
            </a:br>
            <a:r>
              <a:rPr lang="en-AU" b="1" dirty="0">
                <a:solidFill>
                  <a:schemeClr val="tx1"/>
                </a:solidFill>
                <a:effectLst/>
              </a:rPr>
              <a:t>17</a:t>
            </a:r>
            <a:r>
              <a:rPr lang="en-AU" b="1" baseline="30000" dirty="0">
                <a:solidFill>
                  <a:schemeClr val="tx1"/>
                </a:solidFill>
                <a:effectLst/>
              </a:rPr>
              <a:t>th</a:t>
            </a:r>
            <a:r>
              <a:rPr lang="en-AU" b="1" dirty="0">
                <a:solidFill>
                  <a:schemeClr val="tx1"/>
                </a:solidFill>
                <a:effectLst/>
              </a:rPr>
              <a:t> Avril 2021</a:t>
            </a:r>
            <a:endParaRPr lang="en-AU" sz="8800" b="1" dirty="0">
              <a:solidFill>
                <a:schemeClr val="tx1"/>
              </a:solidFill>
              <a:effectLst/>
            </a:endParaRPr>
          </a:p>
        </p:txBody>
      </p:sp>
    </p:spTree>
    <p:extLst>
      <p:ext uri="{BB962C8B-B14F-4D97-AF65-F5344CB8AC3E}">
        <p14:creationId xmlns:p14="http://schemas.microsoft.com/office/powerpoint/2010/main" val="1424573800"/>
      </p:ext>
    </p:extLst>
  </p:cSld>
  <p:clrMapOvr>
    <a:masterClrMapping/>
  </p:clrMapOvr>
</p:sld>
</file>

<file path=ppt/slides/slide4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038F-27B4-4F5A-B158-07592D99917C}"/>
              </a:ext>
            </a:extLst>
          </p:cNvPr>
          <p:cNvSpPr>
            <a:spLocks noGrp="1"/>
          </p:cNvSpPr>
          <p:nvPr>
            <p:ph type="title"/>
          </p:nvPr>
        </p:nvSpPr>
        <p:spPr/>
        <p:txBody>
          <a:bodyPr>
            <a:normAutofit fontScale="90000"/>
          </a:bodyPr>
          <a:lstStyle/>
          <a:p>
            <a:r>
              <a:rPr lang="en-US" b="0" i="0" dirty="0">
                <a:solidFill>
                  <a:schemeClr val="tx1"/>
                </a:solidFill>
                <a:effectLst/>
              </a:rPr>
              <a:t>Le juge </a:t>
            </a:r>
            <a:r>
              <a:rPr lang="en-US" b="0" i="0" u="none" strike="noStrike" dirty="0">
                <a:solidFill>
                  <a:schemeClr val="tx1"/>
                </a:solidFill>
                <a:effectLst/>
              </a:rPr>
              <a:t>Hugo </a:t>
            </a:r>
            <a:r>
              <a:rPr lang="en-US" b="0" i="0" dirty="0">
                <a:solidFill>
                  <a:schemeClr val="tx1"/>
                </a:solidFill>
                <a:effectLst/>
              </a:rPr>
              <a:t>Black </a:t>
            </a:r>
            <a:br>
              <a:rPr lang="en-US" b="0" i="0" dirty="0">
                <a:solidFill>
                  <a:schemeClr val="tx1"/>
                </a:solidFill>
                <a:effectLst/>
              </a:rPr>
            </a:br>
            <a:r>
              <a:rPr lang="en-US" b="0" i="1" u="none" strike="noStrike" dirty="0" err="1">
                <a:solidFill>
                  <a:schemeClr val="tx1"/>
                </a:solidFill>
                <a:effectLst/>
              </a:rPr>
              <a:t>Wesberry </a:t>
            </a:r>
            <a:r>
              <a:rPr lang="en-US" b="0" i="1" u="none" strike="noStrike" dirty="0">
                <a:solidFill>
                  <a:schemeClr val="tx1"/>
                </a:solidFill>
                <a:effectLst/>
              </a:rPr>
              <a:t>v. Sanders</a:t>
            </a:r>
            <a:r>
              <a:rPr lang="en-US" b="0" i="0" dirty="0">
                <a:solidFill>
                  <a:schemeClr val="tx1"/>
                </a:solidFill>
                <a:effectLst/>
              </a:rPr>
              <a:t>, 376 U.S. 1, 17 (1964)</a:t>
            </a:r>
            <a:endParaRPr lang="en-AU" dirty="0">
              <a:solidFill>
                <a:schemeClr val="tx1"/>
              </a:solidFill>
            </a:endParaRPr>
          </a:p>
        </p:txBody>
      </p:sp>
      <p:sp>
        <p:nvSpPr>
          <p:cNvPr id="3" name="Content Placeholder 2">
            <a:extLst>
              <a:ext uri="{FF2B5EF4-FFF2-40B4-BE49-F238E27FC236}">
                <a16:creationId xmlns:a16="http://schemas.microsoft.com/office/drawing/2014/main" id="{0C0BBE6C-EE9B-4FE9-AFC9-08C39C2DEF21}"/>
              </a:ext>
            </a:extLst>
          </p:cNvPr>
          <p:cNvSpPr>
            <a:spLocks noGrp="1"/>
          </p:cNvSpPr>
          <p:nvPr>
            <p:ph idx="1"/>
          </p:nvPr>
        </p:nvSpPr>
        <p:spPr>
          <a:xfrm>
            <a:off x="913795" y="1732449"/>
            <a:ext cx="10456570" cy="4515951"/>
          </a:xfrm>
        </p:spPr>
        <p:txBody>
          <a:bodyPr>
            <a:noAutofit/>
          </a:bodyPr>
          <a:lstStyle/>
          <a:p>
            <a:pPr marL="36900" indent="0">
              <a:buNone/>
            </a:pPr>
            <a:endParaRPr lang="en-US" sz="3200" b="0" i="0" dirty="0">
              <a:solidFill>
                <a:schemeClr val="tx1"/>
              </a:solidFill>
              <a:effectLst/>
              <a:latin typeface="Arial" panose="020B0604020202020204" pitchFamily="34" charset="0"/>
            </a:endParaRPr>
          </a:p>
          <a:p>
            <a:pPr marL="36900" indent="0">
              <a:buNone/>
            </a:pPr>
            <a:r>
              <a:rPr lang="en-US" sz="3200" b="0" i="0" dirty="0">
                <a:solidFill>
                  <a:schemeClr val="tx1"/>
                </a:solidFill>
                <a:effectLst/>
                <a:latin typeface="Arial" panose="020B0604020202020204" pitchFamily="34" charset="0"/>
              </a:rPr>
              <a:t>Dans un pays libre, aucun droit n'est plus précieux que celui d'avoir une voix dans l'élection de ceux qui font les lois sous lesquelles, en tant que bons citoyens, nous devons vivre. Les autres droits, même les plus fondamentaux, sont illusoires si le droit de vote est remis en cause.</a:t>
            </a:r>
            <a:endParaRPr lang="en-US" sz="3200" b="0"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9325665"/>
      </p:ext>
    </p:extLst>
  </p:cSld>
  <p:clrMapOvr>
    <a:masterClrMapping/>
  </p:clrMapOvr>
</p:sld>
</file>

<file path=ppt/slides/slide4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23844-0841-448A-B478-ED6BF3838F5A}"/>
              </a:ext>
            </a:extLst>
          </p:cNvPr>
          <p:cNvSpPr>
            <a:spLocks noGrp="1"/>
          </p:cNvSpPr>
          <p:nvPr>
            <p:ph type="title"/>
          </p:nvPr>
        </p:nvSpPr>
        <p:spPr>
          <a:xfrm>
            <a:off x="613996" y="589097"/>
            <a:ext cx="10353762" cy="970450"/>
          </a:xfrm>
        </p:spPr>
        <p:txBody>
          <a:bodyPr>
            <a:normAutofit fontScale="90000"/>
          </a:bodyPr>
          <a:lstStyle/>
          <a:p>
            <a:r>
              <a:rPr lang="en-AU" sz="3600" kern="100" dirty="0">
                <a:effectLst/>
                <a:latin typeface="Arial" panose="020B0604020202020204" pitchFamily="34" charset="0"/>
                <a:ea typeface="Aptos" panose="020B0004020202020204" pitchFamily="34" charset="0"/>
                <a:cs typeface="Times New Roman" panose="02020603050405020304" pitchFamily="18" charset="0"/>
              </a:rPr>
              <a:t>Ian Bremmer - TED, janvier 2024 ; </a:t>
            </a:r>
            <a:br>
              <a:rPr lang="en-AU" sz="3600" kern="100" dirty="0">
                <a:effectLst/>
                <a:latin typeface="Arial" panose="020B0604020202020204" pitchFamily="34" charset="0"/>
                <a:ea typeface="Aptos" panose="020B0004020202020204" pitchFamily="34" charset="0"/>
                <a:cs typeface="Times New Roman" panose="02020603050405020304" pitchFamily="18" charset="0"/>
              </a:rPr>
            </a:br>
            <a:r>
              <a:rPr lang="en-AU" sz="3600" kern="100" dirty="0">
                <a:effectLst/>
                <a:latin typeface="Arial" panose="020B0604020202020204" pitchFamily="34" charset="0"/>
                <a:ea typeface="Aptos" panose="020B0004020202020204" pitchFamily="34" charset="0"/>
                <a:cs typeface="Times New Roman" panose="02020603050405020304" pitchFamily="18" charset="0"/>
              </a:rPr>
              <a:t>Les Etats-Unis contre eux-mêmes</a:t>
            </a:r>
            <a:br>
              <a:rPr lang="en-AU" sz="4000" kern="100" dirty="0">
                <a:effectLst/>
                <a:latin typeface="Aptos" panose="020B0004020202020204" pitchFamily="34" charset="0"/>
                <a:ea typeface="Aptos" panose="020B0004020202020204" pitchFamily="34" charset="0"/>
                <a:cs typeface="Times New Roman" panose="02020603050405020304" pitchFamily="18" charset="0"/>
              </a:rPr>
            </a:br>
            <a:endParaRPr lang="en-AU" dirty="0"/>
          </a:p>
        </p:txBody>
      </p:sp>
      <p:sp>
        <p:nvSpPr>
          <p:cNvPr id="3" name="Content Placeholder 2">
            <a:extLst>
              <a:ext uri="{FF2B5EF4-FFF2-40B4-BE49-F238E27FC236}">
                <a16:creationId xmlns:a16="http://schemas.microsoft.com/office/drawing/2014/main" id="{12B5B47C-3792-45CD-A040-3B6DC104B370}"/>
              </a:ext>
            </a:extLst>
          </p:cNvPr>
          <p:cNvSpPr>
            <a:spLocks noGrp="1"/>
          </p:cNvSpPr>
          <p:nvPr>
            <p:ph idx="1"/>
          </p:nvPr>
        </p:nvSpPr>
        <p:spPr>
          <a:xfrm>
            <a:off x="613996" y="1939110"/>
            <a:ext cx="10946921" cy="5781533"/>
          </a:xfrm>
        </p:spPr>
        <p:txBody>
          <a:bodyPr>
            <a:normAutofit/>
          </a:bodyPr>
          <a:lstStyle/>
          <a:p>
            <a:pPr marL="151200" indent="0">
              <a:lnSpc>
                <a:spcPct val="107000"/>
              </a:lnSpc>
              <a:buNone/>
            </a:pPr>
            <a:r>
              <a:rPr lang="en-AU" sz="2400" kern="100" dirty="0">
                <a:effectLst/>
                <a:latin typeface="Arial" panose="020B0604020202020204" pitchFamily="34" charset="0"/>
                <a:ea typeface="Aptos" panose="020B0004020202020204" pitchFamily="34" charset="0"/>
                <a:cs typeface="Times New Roman" panose="02020603050405020304" pitchFamily="18" charset="0"/>
              </a:rPr>
              <a:t>"...Pour 2024, nous n'aurons pas de nouveau président. S'il y a un nouveau président, ce sera l'année prochaine. Alors pourquoi est-ce si risqué maintenant ? </a:t>
            </a:r>
            <a:endParaRPr lang="en-AU" sz="2400" kern="100" dirty="0">
              <a:effectLst/>
              <a:latin typeface="Aptos" panose="020B0004020202020204" pitchFamily="34" charset="0"/>
              <a:ea typeface="Aptos" panose="020B0004020202020204" pitchFamily="34" charset="0"/>
              <a:cs typeface="Times New Roman" panose="02020603050405020304" pitchFamily="18" charset="0"/>
            </a:endParaRPr>
          </a:p>
          <a:p>
            <a:pPr marL="151200" indent="0">
              <a:lnSpc>
                <a:spcPct val="107000"/>
              </a:lnSpc>
              <a:buNone/>
            </a:pPr>
            <a:endParaRPr lang="en-AU" sz="2400" kern="100" dirty="0">
              <a:effectLst/>
              <a:latin typeface="Aptos" panose="020B0004020202020204" pitchFamily="34" charset="0"/>
              <a:ea typeface="Aptos" panose="020B0004020202020204" pitchFamily="34" charset="0"/>
              <a:cs typeface="Times New Roman" panose="02020603050405020304" pitchFamily="18" charset="0"/>
            </a:endParaRPr>
          </a:p>
          <a:p>
            <a:pPr marL="151200" indent="0">
              <a:lnSpc>
                <a:spcPct val="107000"/>
              </a:lnSpc>
              <a:buNone/>
            </a:pPr>
            <a:r>
              <a:rPr lang="en-AU" sz="2400" kern="100" dirty="0">
                <a:effectLst/>
                <a:latin typeface="Arial" panose="020B0604020202020204" pitchFamily="34" charset="0"/>
                <a:ea typeface="Aptos" panose="020B0004020202020204" pitchFamily="34" charset="0"/>
                <a:cs typeface="Times New Roman" panose="02020603050405020304" pitchFamily="18" charset="0"/>
              </a:rPr>
              <a:t>C'est tellement risqué maintenant parce que le pays est tellement divisé et parce que Trump est susceptible d'obtenir l'investiture... à une écrasante majorité.</a:t>
            </a:r>
            <a:endParaRPr lang="en-AU" sz="2400" kern="100" dirty="0">
              <a:effectLst/>
              <a:latin typeface="Aptos" panose="020B0004020202020204" pitchFamily="34" charset="0"/>
              <a:ea typeface="Aptos" panose="020B0004020202020204" pitchFamily="34" charset="0"/>
              <a:cs typeface="Times New Roman" panose="02020603050405020304" pitchFamily="18" charset="0"/>
            </a:endParaRPr>
          </a:p>
          <a:p>
            <a:pPr marL="151200" indent="0">
              <a:lnSpc>
                <a:spcPct val="107000"/>
              </a:lnSpc>
              <a:buNone/>
            </a:pPr>
            <a:endParaRPr lang="en-AU" sz="2400" kern="100" dirty="0">
              <a:effectLst/>
              <a:latin typeface="Arial" panose="020B0604020202020204" pitchFamily="34" charset="0"/>
              <a:ea typeface="Aptos" panose="020B0004020202020204" pitchFamily="34" charset="0"/>
              <a:cs typeface="Times New Roman" panose="02020603050405020304" pitchFamily="18" charset="0"/>
            </a:endParaRPr>
          </a:p>
          <a:p>
            <a:pPr marL="151200" indent="0">
              <a:lnSpc>
                <a:spcPct val="107000"/>
              </a:lnSpc>
              <a:buNone/>
            </a:pPr>
            <a:r>
              <a:rPr lang="en-AU" sz="2400" kern="100" dirty="0">
                <a:effectLst/>
                <a:latin typeface="Arial" panose="020B0604020202020204" pitchFamily="34" charset="0"/>
                <a:ea typeface="Aptos" panose="020B0004020202020204" pitchFamily="34" charset="0"/>
                <a:cs typeface="Times New Roman" panose="02020603050405020304" pitchFamily="18" charset="0"/>
              </a:rPr>
              <a:t>Lorsqu'il le fera, ses déclarations politiques seront le moteur du GOP, ce qui n'est pas le cas actuellement... à ce jour. </a:t>
            </a:r>
            <a:endParaRPr lang="en-AU"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sz="3200" dirty="0"/>
          </a:p>
        </p:txBody>
      </p:sp>
    </p:spTree>
    <p:extLst>
      <p:ext uri="{BB962C8B-B14F-4D97-AF65-F5344CB8AC3E}">
        <p14:creationId xmlns:p14="http://schemas.microsoft.com/office/powerpoint/2010/main" val="413587427"/>
      </p:ext>
    </p:extLst>
  </p:cSld>
  <p:clrMapOvr>
    <a:masterClrMapping/>
  </p:clrMapOvr>
</p:sld>
</file>

<file path=ppt/slides/slide4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23844-0841-448A-B478-ED6BF3838F5A}"/>
              </a:ext>
            </a:extLst>
          </p:cNvPr>
          <p:cNvSpPr>
            <a:spLocks noGrp="1"/>
          </p:cNvSpPr>
          <p:nvPr>
            <p:ph type="title"/>
          </p:nvPr>
        </p:nvSpPr>
        <p:spPr>
          <a:xfrm>
            <a:off x="821030" y="106017"/>
            <a:ext cx="10353762" cy="970450"/>
          </a:xfrm>
        </p:spPr>
        <p:txBody>
          <a:bodyPr>
            <a:noAutofit/>
          </a:bodyPr>
          <a:lstStyle/>
          <a:p>
            <a:r>
              <a:rPr lang="en-AU" sz="3200" kern="100" dirty="0">
                <a:effectLst/>
                <a:latin typeface="Arial" panose="020B0604020202020204" pitchFamily="34" charset="0"/>
                <a:ea typeface="Aptos" panose="020B0004020202020204" pitchFamily="34" charset="0"/>
                <a:cs typeface="Times New Roman" panose="02020603050405020304" pitchFamily="18" charset="0"/>
              </a:rPr>
              <a:t>Ian Bremmer - TED, janvier 2024 ; </a:t>
            </a:r>
            <a:br>
              <a:rPr lang="en-AU" sz="3200" kern="100" dirty="0">
                <a:effectLst/>
                <a:latin typeface="Arial" panose="020B0604020202020204" pitchFamily="34" charset="0"/>
                <a:ea typeface="Aptos" panose="020B0004020202020204" pitchFamily="34" charset="0"/>
                <a:cs typeface="Times New Roman" panose="02020603050405020304" pitchFamily="18" charset="0"/>
              </a:rPr>
            </a:br>
            <a:r>
              <a:rPr lang="en-AU" sz="3200" kern="100" dirty="0">
                <a:effectLst/>
                <a:latin typeface="Arial" panose="020B0604020202020204" pitchFamily="34" charset="0"/>
                <a:ea typeface="Aptos" panose="020B0004020202020204" pitchFamily="34" charset="0"/>
                <a:cs typeface="Times New Roman" panose="02020603050405020304" pitchFamily="18" charset="0"/>
              </a:rPr>
              <a:t>Les Etats-Unis contre eux-mêmes</a:t>
            </a:r>
            <a:endParaRPr lang="en-AU" sz="3200" dirty="0"/>
          </a:p>
        </p:txBody>
      </p:sp>
      <p:sp>
        <p:nvSpPr>
          <p:cNvPr id="3" name="Content Placeholder 2">
            <a:extLst>
              <a:ext uri="{FF2B5EF4-FFF2-40B4-BE49-F238E27FC236}">
                <a16:creationId xmlns:a16="http://schemas.microsoft.com/office/drawing/2014/main" id="{12B5B47C-3792-45CD-A040-3B6DC104B370}"/>
              </a:ext>
            </a:extLst>
          </p:cNvPr>
          <p:cNvSpPr>
            <a:spLocks noGrp="1"/>
          </p:cNvSpPr>
          <p:nvPr>
            <p:ph idx="1"/>
          </p:nvPr>
        </p:nvSpPr>
        <p:spPr>
          <a:xfrm>
            <a:off x="0" y="1495287"/>
            <a:ext cx="12191999" cy="5781533"/>
          </a:xfrm>
        </p:spPr>
        <p:txBody>
          <a:bodyPr>
            <a:normAutofit/>
          </a:bodyPr>
          <a:lstStyle/>
          <a:p>
            <a:pPr marL="36900" indent="0">
              <a:buNone/>
            </a:pPr>
            <a:r>
              <a:rPr lang="en-AU" sz="2400" kern="100" dirty="0">
                <a:effectLst/>
                <a:latin typeface="Arial" panose="020B0604020202020204" pitchFamily="34" charset="0"/>
                <a:ea typeface="Aptos" panose="020B0004020202020204" pitchFamily="34" charset="0"/>
                <a:cs typeface="Times New Roman" panose="02020603050405020304" pitchFamily="18" charset="0"/>
              </a:rPr>
              <a:t>En d'autres termes, du jour au lendemain, il regagnera la loyauté de l'écrasante majorité des dirigeants républicains dans les assemblées législatives des États, à la Chambre des représentants et au Sénat, ainsi que des médias de droite et de tendance républicaine. Il sera également en mesure de collecter des fonds et de les utiliser pour les élections. Cela signifie que ses orientations politiques, telles qu'il les exprime, qu'il s'agisse de couper les vivres à Zelensky et aux Ukrainiens ou de montrer aux Iraniens ce qu'ils veulent... et c'est pourquoi "nous ne serions pas entrés en guerre contre Israël et les États-Unis s'il avait été président", contrairement à Biden. Ou en termes de frontière, vis à vis des Mexicains, et même d'autres questions... celles-ci vont soudainement devenir les moteurs d'une moitié du système politique américain. </a:t>
            </a:r>
            <a:endParaRPr lang="en-AU" sz="2400" kern="100" dirty="0">
              <a:effectLst/>
              <a:latin typeface="Aptos" panose="020B0004020202020204" pitchFamily="34" charset="0"/>
              <a:ea typeface="Aptos" panose="020B0004020202020204" pitchFamily="34" charset="0"/>
              <a:cs typeface="Times New Roman" panose="02020603050405020304" pitchFamily="18" charset="0"/>
            </a:endParaRPr>
          </a:p>
          <a:p>
            <a:pPr marL="36900" indent="0">
              <a:buNone/>
            </a:pPr>
            <a:r>
              <a:rPr lang="en-AU" sz="2400" kern="100" dirty="0">
                <a:effectLst/>
                <a:latin typeface="Arial" panose="020B0604020202020204" pitchFamily="34" charset="0"/>
                <a:ea typeface="Aptos" panose="020B0004020202020204" pitchFamily="34" charset="0"/>
                <a:cs typeface="Times New Roman" panose="02020603050405020304" pitchFamily="18" charset="0"/>
              </a:rPr>
              <a:t>Il s'agit donc d'un environnement politique très préoccupant, auquel les États-Unis ne sont pas en mesure de répondre efficacement.</a:t>
            </a:r>
            <a:endParaRPr lang="en-AU" sz="2400" kern="100" dirty="0">
              <a:effectLst/>
              <a:latin typeface="Aptos" panose="020B0004020202020204" pitchFamily="34" charset="0"/>
              <a:ea typeface="Aptos" panose="020B0004020202020204" pitchFamily="34" charset="0"/>
              <a:cs typeface="Times New Roman" panose="02020603050405020304" pitchFamily="18" charset="0"/>
            </a:endParaRPr>
          </a:p>
          <a:p>
            <a:pPr marL="36900" indent="0">
              <a:buNone/>
            </a:pPr>
            <a:endParaRPr lang="en-AU" sz="3200" dirty="0"/>
          </a:p>
        </p:txBody>
      </p:sp>
    </p:spTree>
    <p:extLst>
      <p:ext uri="{BB962C8B-B14F-4D97-AF65-F5344CB8AC3E}">
        <p14:creationId xmlns:p14="http://schemas.microsoft.com/office/powerpoint/2010/main" val="3841783394"/>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21F3-5887-4B0A-9241-6926295920FD}"/>
              </a:ext>
            </a:extLst>
          </p:cNvPr>
          <p:cNvSpPr>
            <a:spLocks noGrp="1"/>
          </p:cNvSpPr>
          <p:nvPr>
            <p:ph type="title"/>
          </p:nvPr>
        </p:nvSpPr>
        <p:spPr/>
        <p:txBody>
          <a:bodyPr/>
          <a:lstStyle/>
          <a:p>
            <a:r>
              <a:rPr lang="en-US" dirty="0">
                <a:solidFill>
                  <a:schemeClr val="tx1"/>
                </a:solidFill>
              </a:rPr>
              <a:t>Les Lumières</a:t>
            </a:r>
            <a:r>
              <a:rPr lang="en-US">
                <a:solidFill>
                  <a:schemeClr val="tx1"/>
                </a:solidFill>
              </a:rPr>
              <a:t>, </a:t>
            </a:r>
            <a:r>
              <a:rPr lang="en-US"/>
              <a:t>1685 </a:t>
            </a:r>
            <a:r>
              <a:rPr lang="en-US">
                <a:solidFill>
                  <a:schemeClr val="tx1"/>
                </a:solidFill>
              </a:rPr>
              <a:t>- 1815</a:t>
            </a:r>
            <a:endParaRPr lang="en-AU" dirty="0">
              <a:solidFill>
                <a:schemeClr val="tx1"/>
              </a:solidFill>
            </a:endParaRPr>
          </a:p>
        </p:txBody>
      </p:sp>
      <p:sp>
        <p:nvSpPr>
          <p:cNvPr id="3" name="Content Placeholder 2">
            <a:extLst>
              <a:ext uri="{FF2B5EF4-FFF2-40B4-BE49-F238E27FC236}">
                <a16:creationId xmlns:a16="http://schemas.microsoft.com/office/drawing/2014/main" id="{5F44AE57-E9AE-495F-A183-F6A200AFD4A1}"/>
              </a:ext>
            </a:extLst>
          </p:cNvPr>
          <p:cNvSpPr>
            <a:spLocks noGrp="1"/>
          </p:cNvSpPr>
          <p:nvPr>
            <p:ph idx="1"/>
          </p:nvPr>
        </p:nvSpPr>
        <p:spPr>
          <a:xfrm>
            <a:off x="344557" y="2189649"/>
            <a:ext cx="11595652" cy="4489447"/>
          </a:xfrm>
        </p:spPr>
        <p:txBody>
          <a:bodyPr>
            <a:noAutofit/>
          </a:bodyPr>
          <a:lstStyle/>
          <a:p>
            <a:r>
              <a:rPr lang="fr-FR" sz="3600" b="1" i="0" dirty="0">
                <a:solidFill>
                  <a:schemeClr val="tx1"/>
                </a:solidFill>
                <a:effectLst/>
                <a:latin typeface="Calibri" panose="020F0502020204030204" pitchFamily="34" charset="0"/>
                <a:cs typeface="Calibri" panose="020F0502020204030204" pitchFamily="34" charset="0"/>
              </a:rPr>
              <a:t>John Locke - </a:t>
            </a:r>
            <a:r>
              <a:rPr lang="fr-FR" sz="3600" i="0" dirty="0" err="1">
                <a:solidFill>
                  <a:schemeClr val="tx1"/>
                </a:solidFill>
                <a:effectLst/>
                <a:latin typeface="Calibri" panose="020F0502020204030204" pitchFamily="34" charset="0"/>
                <a:cs typeface="Calibri" panose="020F0502020204030204" pitchFamily="34" charset="0"/>
              </a:rPr>
              <a:t>Droits </a:t>
            </a:r>
            <a:r>
              <a:rPr lang="fr-FR" sz="3600" i="0" dirty="0" err="1">
                <a:solidFill>
                  <a:schemeClr val="tx1"/>
                </a:solidFill>
                <a:effectLst/>
                <a:latin typeface="Calibri" panose="020F0502020204030204" pitchFamily="34" charset="0"/>
                <a:cs typeface="Calibri" panose="020F0502020204030204" pitchFamily="34" charset="0"/>
              </a:rPr>
              <a:t>inaliénables à la </a:t>
            </a:r>
            <a:r>
              <a:rPr lang="fr-FR" sz="3600" dirty="0">
                <a:solidFill>
                  <a:schemeClr val="tx1"/>
                </a:solidFill>
                <a:effectLst/>
                <a:latin typeface="Calibri" panose="020F0502020204030204" pitchFamily="34" charset="0"/>
                <a:cs typeface="Calibri" panose="020F0502020204030204" pitchFamily="34" charset="0"/>
              </a:rPr>
              <a:t>vie, à la liberté et à la </a:t>
            </a:r>
            <a:r>
              <a:rPr lang="fr-FR" sz="3600" dirty="0" err="1">
                <a:solidFill>
                  <a:schemeClr val="tx1"/>
                </a:solidFill>
                <a:effectLst/>
                <a:latin typeface="Calibri" panose="020F0502020204030204" pitchFamily="34" charset="0"/>
                <a:cs typeface="Calibri" panose="020F0502020204030204" pitchFamily="34" charset="0"/>
              </a:rPr>
              <a:t>propriété</a:t>
            </a:r>
            <a:endParaRPr lang="fr-FR" sz="3600" dirty="0">
              <a:solidFill>
                <a:schemeClr val="tx1"/>
              </a:solidFill>
              <a:effectLst/>
              <a:latin typeface="Calibri" panose="020F0502020204030204" pitchFamily="34" charset="0"/>
              <a:cs typeface="Calibri" panose="020F0502020204030204" pitchFamily="34" charset="0"/>
            </a:endParaRPr>
          </a:p>
          <a:p>
            <a:r>
              <a:rPr lang="fr-FR" sz="3600" b="1" i="0" dirty="0">
                <a:solidFill>
                  <a:schemeClr val="tx1"/>
                </a:solidFill>
                <a:effectLst/>
                <a:latin typeface="Calibri" panose="020F0502020204030204" pitchFamily="34" charset="0"/>
                <a:cs typeface="Calibri" panose="020F0502020204030204" pitchFamily="34" charset="0"/>
              </a:rPr>
              <a:t>Charles Montesquieu - la </a:t>
            </a:r>
            <a:r>
              <a:rPr lang="en-AU" sz="3600" i="0" dirty="0">
                <a:solidFill>
                  <a:schemeClr val="tx1"/>
                </a:solidFill>
                <a:effectLst/>
                <a:latin typeface="Calibri" panose="020F0502020204030204" pitchFamily="34" charset="0"/>
                <a:cs typeface="Calibri" panose="020F0502020204030204" pitchFamily="34" charset="0"/>
              </a:rPr>
              <a:t>séparation </a:t>
            </a:r>
            <a:r>
              <a:rPr lang="fr-FR" sz="3600" i="0" dirty="0">
                <a:solidFill>
                  <a:schemeClr val="tx1"/>
                </a:solidFill>
                <a:effectLst/>
                <a:latin typeface="Calibri" panose="020F0502020204030204" pitchFamily="34" charset="0"/>
                <a:cs typeface="Calibri" panose="020F0502020204030204" pitchFamily="34" charset="0"/>
              </a:rPr>
              <a:t>des </a:t>
            </a:r>
            <a:r>
              <a:rPr lang="fr-FR" sz="3600" i="0" dirty="0" err="1">
                <a:solidFill>
                  <a:schemeClr val="tx1"/>
                </a:solidFill>
                <a:effectLst/>
                <a:latin typeface="Calibri" panose="020F0502020204030204" pitchFamily="34" charset="0"/>
                <a:cs typeface="Calibri" panose="020F0502020204030204" pitchFamily="34" charset="0"/>
              </a:rPr>
              <a:t>pouvoirs </a:t>
            </a:r>
            <a:r>
              <a:rPr lang="fr-FR" sz="3600" i="0" dirty="0">
                <a:solidFill>
                  <a:schemeClr val="tx1"/>
                </a:solidFill>
                <a:effectLst/>
                <a:latin typeface="Calibri" panose="020F0502020204030204" pitchFamily="34" charset="0"/>
                <a:cs typeface="Calibri" panose="020F0502020204030204" pitchFamily="34" charset="0"/>
              </a:rPr>
              <a:t>au sein du </a:t>
            </a:r>
            <a:r>
              <a:rPr lang="fr-FR" sz="3600" i="0" dirty="0" err="1">
                <a:solidFill>
                  <a:schemeClr val="tx1"/>
                </a:solidFill>
                <a:effectLst/>
                <a:latin typeface="Calibri" panose="020F0502020204030204" pitchFamily="34" charset="0"/>
                <a:cs typeface="Calibri" panose="020F0502020204030204" pitchFamily="34" charset="0"/>
              </a:rPr>
              <a:t>gouvernement</a:t>
            </a:r>
            <a:endParaRPr lang="fr-FR" sz="3600" dirty="0">
              <a:solidFill>
                <a:schemeClr val="tx1"/>
              </a:solidFill>
              <a:effectLst/>
              <a:latin typeface="Calibri" panose="020F0502020204030204" pitchFamily="34" charset="0"/>
              <a:cs typeface="Calibri" panose="020F0502020204030204" pitchFamily="34" charset="0"/>
            </a:endParaRPr>
          </a:p>
          <a:p>
            <a:r>
              <a:rPr lang="fr-FR" sz="3600" b="1" i="0" dirty="0">
                <a:solidFill>
                  <a:schemeClr val="tx1"/>
                </a:solidFill>
                <a:effectLst/>
                <a:latin typeface="Calibri" panose="020F0502020204030204" pitchFamily="34" charset="0"/>
                <a:cs typeface="Calibri" panose="020F0502020204030204" pitchFamily="34" charset="0"/>
              </a:rPr>
              <a:t>Jean-Jacques Rousseau </a:t>
            </a:r>
            <a:r>
              <a:rPr lang="fr-FR" sz="3600" b="0" i="0" dirty="0">
                <a:solidFill>
                  <a:schemeClr val="tx1"/>
                </a:solidFill>
                <a:effectLst/>
                <a:latin typeface="Calibri" panose="020F0502020204030204" pitchFamily="34" charset="0"/>
                <a:cs typeface="Calibri" panose="020F0502020204030204" pitchFamily="34" charset="0"/>
              </a:rPr>
              <a:t>- </a:t>
            </a:r>
            <a:r>
              <a:rPr lang="fr-FR" sz="3600" b="0" i="0" dirty="0" err="1">
                <a:solidFill>
                  <a:schemeClr val="tx1"/>
                </a:solidFill>
                <a:effectLst/>
                <a:latin typeface="Calibri" panose="020F0502020204030204" pitchFamily="34" charset="0"/>
                <a:cs typeface="Calibri" panose="020F0502020204030204" pitchFamily="34" charset="0"/>
              </a:rPr>
              <a:t>contrat </a:t>
            </a:r>
            <a:r>
              <a:rPr lang="fr-FR" sz="3600" b="0" i="0" dirty="0">
                <a:solidFill>
                  <a:schemeClr val="tx1"/>
                </a:solidFill>
                <a:effectLst/>
                <a:latin typeface="Calibri" panose="020F0502020204030204" pitchFamily="34" charset="0"/>
                <a:cs typeface="Calibri" panose="020F0502020204030204" pitchFamily="34" charset="0"/>
              </a:rPr>
              <a:t>social </a:t>
            </a:r>
            <a:r>
              <a:rPr lang="fr-FR" sz="3600" b="0" i="0" dirty="0">
                <a:solidFill>
                  <a:schemeClr val="tx1"/>
                </a:solidFill>
                <a:effectLst/>
                <a:latin typeface="Calibri" panose="020F0502020204030204" pitchFamily="34" charset="0"/>
                <a:cs typeface="Calibri" panose="020F0502020204030204" pitchFamily="34" charset="0"/>
              </a:rPr>
              <a:t>; </a:t>
            </a:r>
            <a:r>
              <a:rPr lang="fr-FR" sz="3600" b="0" i="0" dirty="0" err="1">
                <a:solidFill>
                  <a:schemeClr val="tx1"/>
                </a:solidFill>
                <a:effectLst/>
                <a:latin typeface="Calibri" panose="020F0502020204030204" pitchFamily="34" charset="0"/>
                <a:cs typeface="Calibri" panose="020F0502020204030204" pitchFamily="34" charset="0"/>
              </a:rPr>
              <a:t>égalité </a:t>
            </a:r>
            <a:r>
              <a:rPr lang="fr-FR" sz="3600" b="0" i="0" dirty="0">
                <a:solidFill>
                  <a:schemeClr val="tx1"/>
                </a:solidFill>
                <a:effectLst/>
                <a:latin typeface="Calibri" panose="020F0502020204030204" pitchFamily="34" charset="0"/>
                <a:cs typeface="Calibri" panose="020F0502020204030204" pitchFamily="34" charset="0"/>
              </a:rPr>
              <a:t>dans la société </a:t>
            </a:r>
          </a:p>
          <a:p>
            <a:r>
              <a:rPr lang="fr-FR" sz="3600" b="1" dirty="0">
                <a:solidFill>
                  <a:schemeClr val="tx1"/>
                </a:solidFill>
                <a:effectLst/>
                <a:latin typeface="Calibri" panose="020F0502020204030204" pitchFamily="34" charset="0"/>
                <a:cs typeface="Calibri" panose="020F0502020204030204" pitchFamily="34" charset="0"/>
              </a:rPr>
              <a:t>Voltaire - </a:t>
            </a:r>
            <a:r>
              <a:rPr lang="fr-FR" sz="3600" dirty="0" err="1">
                <a:solidFill>
                  <a:schemeClr val="tx1"/>
                </a:solidFill>
                <a:effectLst/>
                <a:latin typeface="Calibri" panose="020F0502020204030204" pitchFamily="34" charset="0"/>
                <a:cs typeface="Calibri" panose="020F0502020204030204" pitchFamily="34" charset="0"/>
              </a:rPr>
              <a:t>Réforme </a:t>
            </a:r>
            <a:r>
              <a:rPr lang="fr-FR" sz="3600" dirty="0">
                <a:solidFill>
                  <a:schemeClr val="tx1"/>
                </a:solidFill>
                <a:effectLst/>
                <a:latin typeface="Calibri" panose="020F0502020204030204" pitchFamily="34" charset="0"/>
                <a:cs typeface="Calibri" panose="020F0502020204030204" pitchFamily="34" charset="0"/>
              </a:rPr>
              <a:t>sociale</a:t>
            </a:r>
            <a:r>
              <a:rPr lang="fr-FR" sz="3600" dirty="0">
                <a:solidFill>
                  <a:schemeClr val="tx1"/>
                </a:solidFill>
                <a:effectLst/>
                <a:latin typeface="Calibri" panose="020F0502020204030204" pitchFamily="34" charset="0"/>
                <a:cs typeface="Calibri" panose="020F0502020204030204" pitchFamily="34" charset="0"/>
              </a:rPr>
              <a:t>, </a:t>
            </a:r>
            <a:r>
              <a:rPr lang="fr-FR" sz="3600" dirty="0" err="1">
                <a:solidFill>
                  <a:schemeClr val="tx1"/>
                </a:solidFill>
                <a:effectLst/>
                <a:latin typeface="Calibri" panose="020F0502020204030204" pitchFamily="34" charset="0"/>
                <a:cs typeface="Calibri" panose="020F0502020204030204" pitchFamily="34" charset="0"/>
              </a:rPr>
              <a:t>séparation de </a:t>
            </a:r>
            <a:r>
              <a:rPr lang="fr-FR" sz="3600" dirty="0">
                <a:solidFill>
                  <a:schemeClr val="tx1"/>
                </a:solidFill>
                <a:effectLst/>
                <a:latin typeface="Calibri" panose="020F0502020204030204" pitchFamily="34" charset="0"/>
                <a:cs typeface="Calibri" panose="020F0502020204030204" pitchFamily="34" charset="0"/>
              </a:rPr>
              <a:t>l'</a:t>
            </a:r>
            <a:r>
              <a:rPr lang="fr-FR" sz="3600" dirty="0" err="1">
                <a:solidFill>
                  <a:schemeClr val="tx1"/>
                </a:solidFill>
                <a:effectLst/>
                <a:latin typeface="Calibri" panose="020F0502020204030204" pitchFamily="34" charset="0"/>
                <a:cs typeface="Calibri" panose="020F0502020204030204" pitchFamily="34" charset="0"/>
              </a:rPr>
              <a:t>Église </a:t>
            </a:r>
            <a:r>
              <a:rPr lang="fr-FR" sz="3600" dirty="0">
                <a:solidFill>
                  <a:schemeClr val="tx1"/>
                </a:solidFill>
                <a:effectLst/>
                <a:latin typeface="Calibri" panose="020F0502020204030204" pitchFamily="34" charset="0"/>
                <a:cs typeface="Calibri" panose="020F0502020204030204" pitchFamily="34" charset="0"/>
              </a:rPr>
              <a:t>et de l'État, </a:t>
            </a:r>
            <a:r>
              <a:rPr lang="fr-FR" sz="3600" dirty="0" err="1">
                <a:solidFill>
                  <a:schemeClr val="tx1"/>
                </a:solidFill>
                <a:effectLst/>
                <a:latin typeface="Calibri" panose="020F0502020204030204" pitchFamily="34" charset="0"/>
                <a:cs typeface="Calibri" panose="020F0502020204030204" pitchFamily="34" charset="0"/>
              </a:rPr>
              <a:t>liberté d'</a:t>
            </a:r>
            <a:r>
              <a:rPr lang="fr-FR" sz="3600" dirty="0">
                <a:solidFill>
                  <a:schemeClr val="tx1"/>
                </a:solidFill>
                <a:effectLst/>
                <a:latin typeface="Calibri" panose="020F0502020204030204" pitchFamily="34" charset="0"/>
                <a:cs typeface="Calibri" panose="020F0502020204030204" pitchFamily="34" charset="0"/>
              </a:rPr>
              <a:t>expression</a:t>
            </a:r>
            <a:endParaRPr lang="en-AU"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9931810"/>
      </p:ext>
    </p:extLst>
  </p:cSld>
  <p:clrMapOvr>
    <a:masterClrMapping/>
  </p:clrMapOvr>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BD90-BDD3-4AB4-BFD8-274575AEA32D}"/>
              </a:ext>
            </a:extLst>
          </p:cNvPr>
          <p:cNvSpPr>
            <a:spLocks noGrp="1"/>
          </p:cNvSpPr>
          <p:nvPr>
            <p:ph type="title"/>
          </p:nvPr>
        </p:nvSpPr>
        <p:spPr>
          <a:xfrm>
            <a:off x="913794" y="458627"/>
            <a:ext cx="10353762" cy="970450"/>
          </a:xfrm>
        </p:spPr>
        <p:txBody>
          <a:bodyPr>
            <a:normAutofit fontScale="90000"/>
          </a:bodyPr>
          <a:lstStyle/>
          <a:p>
            <a:r>
              <a:rPr lang="en-US" i="1" dirty="0">
                <a:solidFill>
                  <a:schemeClr val="tx1"/>
                </a:solidFill>
              </a:rPr>
              <a:t>Les batailles de Lexington et de </a:t>
            </a:r>
            <a:r>
              <a:rPr lang="en-US" i="1" dirty="0" err="1">
                <a:solidFill>
                  <a:schemeClr val="tx1"/>
                </a:solidFill>
              </a:rPr>
              <a:t>Condord </a:t>
            </a:r>
            <a:r>
              <a:rPr lang="en-US" dirty="0">
                <a:solidFill>
                  <a:schemeClr val="tx1"/>
                </a:solidFill>
              </a:rPr>
              <a:t>- 19 avril 1775</a:t>
            </a:r>
            <a:endParaRPr lang="en-AU" dirty="0">
              <a:solidFill>
                <a:schemeClr val="tx1"/>
              </a:solidFill>
            </a:endParaRPr>
          </a:p>
        </p:txBody>
      </p:sp>
      <p:pic>
        <p:nvPicPr>
          <p:cNvPr id="1026" name="Picture 2" descr="undefined">
            <a:extLst>
              <a:ext uri="{FF2B5EF4-FFF2-40B4-BE49-F238E27FC236}">
                <a16:creationId xmlns:a16="http://schemas.microsoft.com/office/drawing/2014/main" id="{F34C7EF9-1F57-4515-4383-45659249DF6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76946" y="1438535"/>
            <a:ext cx="7398328" cy="5109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62754"/>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9436-6B20-4539-8DA9-D86AA1477566}"/>
              </a:ext>
            </a:extLst>
          </p:cNvPr>
          <p:cNvSpPr>
            <a:spLocks noGrp="1"/>
          </p:cNvSpPr>
          <p:nvPr>
            <p:ph type="title"/>
          </p:nvPr>
        </p:nvSpPr>
        <p:spPr>
          <a:xfrm>
            <a:off x="172278" y="755372"/>
            <a:ext cx="4518991" cy="4465983"/>
          </a:xfrm>
        </p:spPr>
        <p:txBody>
          <a:bodyPr>
            <a:noAutofit/>
          </a:bodyPr>
          <a:lstStyle/>
          <a:p>
            <a:r>
              <a:rPr lang="en-AU" sz="4400" dirty="0">
                <a:solidFill>
                  <a:schemeClr val="tx1"/>
                </a:solidFill>
              </a:rPr>
              <a:t>La déclaration </a:t>
            </a:r>
            <a:br>
              <a:rPr lang="en-AU" sz="4400" dirty="0">
                <a:solidFill>
                  <a:schemeClr val="tx1"/>
                </a:solidFill>
              </a:rPr>
            </a:br>
            <a:r>
              <a:rPr lang="en-AU" sz="4400" dirty="0">
                <a:solidFill>
                  <a:schemeClr val="tx1"/>
                </a:solidFill>
              </a:rPr>
              <a:t>Déclaration </a:t>
            </a:r>
            <a:br>
              <a:rPr lang="en-AU" sz="4400" dirty="0">
                <a:solidFill>
                  <a:schemeClr val="tx1"/>
                </a:solidFill>
              </a:rPr>
            </a:br>
            <a:r>
              <a:rPr lang="en-AU" sz="4400" dirty="0">
                <a:solidFill>
                  <a:schemeClr val="tx1"/>
                </a:solidFill>
              </a:rPr>
              <a:t>d'indépendance </a:t>
            </a:r>
            <a:br>
              <a:rPr lang="en-AU" sz="4400" dirty="0">
                <a:solidFill>
                  <a:schemeClr val="tx1"/>
                </a:solidFill>
              </a:rPr>
            </a:br>
            <a:r>
              <a:rPr lang="en-AU" sz="4400" dirty="0">
                <a:solidFill>
                  <a:schemeClr val="tx1"/>
                </a:solidFill>
              </a:rPr>
              <a:t>l'Indépendance</a:t>
            </a:r>
            <a:br>
              <a:rPr lang="en-AU" sz="4400" dirty="0">
                <a:solidFill>
                  <a:schemeClr val="tx1"/>
                </a:solidFill>
              </a:rPr>
            </a:br>
            <a:br>
              <a:rPr lang="en-AU" sz="4400" dirty="0">
                <a:solidFill>
                  <a:schemeClr val="tx1"/>
                </a:solidFill>
              </a:rPr>
            </a:br>
            <a:r>
              <a:rPr lang="en-AU" sz="4400" dirty="0">
                <a:solidFill>
                  <a:schemeClr val="tx1"/>
                </a:solidFill>
              </a:rPr>
              <a:t>4 juillet 1776</a:t>
            </a:r>
          </a:p>
        </p:txBody>
      </p:sp>
      <p:pic>
        <p:nvPicPr>
          <p:cNvPr id="10" name="Content Placeholder 9">
            <a:extLst>
              <a:ext uri="{FF2B5EF4-FFF2-40B4-BE49-F238E27FC236}">
                <a16:creationId xmlns:a16="http://schemas.microsoft.com/office/drawing/2014/main" id="{98940C04-DC3C-478F-8186-4FCE98F7C221}"/>
              </a:ext>
            </a:extLst>
          </p:cNvPr>
          <p:cNvPicPr>
            <a:picLocks noGrp="1"/>
          </p:cNvPicPr>
          <p:nvPr>
            <p:ph idx="1"/>
          </p:nvPr>
        </p:nvPicPr>
        <p:blipFill>
          <a:blip r:embed="rId2"/>
          <a:stretch>
            <a:fillRect/>
          </a:stretch>
        </p:blipFill>
        <p:spPr>
          <a:xfrm>
            <a:off x="4856163" y="172278"/>
            <a:ext cx="6978028" cy="6520069"/>
          </a:xfrm>
          <a:prstGeom prst="rect">
            <a:avLst/>
          </a:prstGeom>
        </p:spPr>
      </p:pic>
    </p:spTree>
    <p:extLst>
      <p:ext uri="{BB962C8B-B14F-4D97-AF65-F5344CB8AC3E}">
        <p14:creationId xmlns:p14="http://schemas.microsoft.com/office/powerpoint/2010/main" val="901695673"/>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038F-27B4-4F5A-B158-07592D99917C}"/>
              </a:ext>
            </a:extLst>
          </p:cNvPr>
          <p:cNvSpPr>
            <a:spLocks noGrp="1"/>
          </p:cNvSpPr>
          <p:nvPr>
            <p:ph type="title"/>
          </p:nvPr>
        </p:nvSpPr>
        <p:spPr/>
        <p:txBody>
          <a:bodyPr/>
          <a:lstStyle/>
          <a:p>
            <a:r>
              <a:rPr lang="en-AU" dirty="0">
                <a:solidFill>
                  <a:schemeClr val="tx1"/>
                </a:solidFill>
              </a:rPr>
              <a:t>Déclaration d'indépendance, 4 juillet 1776</a:t>
            </a:r>
          </a:p>
        </p:txBody>
      </p:sp>
      <p:sp>
        <p:nvSpPr>
          <p:cNvPr id="3" name="Content Placeholder 2">
            <a:extLst>
              <a:ext uri="{FF2B5EF4-FFF2-40B4-BE49-F238E27FC236}">
                <a16:creationId xmlns:a16="http://schemas.microsoft.com/office/drawing/2014/main" id="{0C0BBE6C-EE9B-4FE9-AFC9-08C39C2DEF21}"/>
              </a:ext>
            </a:extLst>
          </p:cNvPr>
          <p:cNvSpPr>
            <a:spLocks noGrp="1"/>
          </p:cNvSpPr>
          <p:nvPr>
            <p:ph idx="1"/>
          </p:nvPr>
        </p:nvSpPr>
        <p:spPr>
          <a:xfrm>
            <a:off x="913795" y="1732449"/>
            <a:ext cx="10456570" cy="5026160"/>
          </a:xfrm>
        </p:spPr>
        <p:txBody>
          <a:bodyPr>
            <a:noAutofit/>
          </a:bodyPr>
          <a:lstStyle/>
          <a:p>
            <a:pPr marL="36900" indent="0">
              <a:buNone/>
            </a:pPr>
            <a:r>
              <a:rPr lang="en-US" sz="3600" b="0" dirty="0">
                <a:solidFill>
                  <a:schemeClr val="tx1"/>
                </a:solidFill>
                <a:effectLst/>
                <a:latin typeface="Calibri" panose="020F0502020204030204" pitchFamily="34" charset="0"/>
                <a:cs typeface="Calibri" panose="020F0502020204030204" pitchFamily="34" charset="0"/>
              </a:rPr>
              <a:t>"Nous tenons ces vérités pour évidentes, à savoir que tous les hommes sont créés égaux, qu'ils sont dotés par leur Créateur de certains droits inaliénables, parmi lesquels la vie, la liberté et la recherche du bonheur. </a:t>
            </a:r>
            <a:r>
              <a:rPr lang="en-US" sz="3600" dirty="0">
                <a:solidFill>
                  <a:schemeClr val="tx1"/>
                </a:solidFill>
                <a:effectLst/>
                <a:latin typeface="Calibri" panose="020F0502020204030204" pitchFamily="34" charset="0"/>
                <a:cs typeface="Calibri" panose="020F0502020204030204" pitchFamily="34" charset="0"/>
              </a:rPr>
              <a:t>Pour garantir ces droits, des gouvernements sont institués parmi les hommes, tirant leurs justes pouvoirs du consentement des gouvernés".</a:t>
            </a:r>
            <a:endParaRPr lang="en-AU" sz="3600" dirty="0">
              <a:solidFill>
                <a:schemeClr val="tx1"/>
              </a:solidFill>
              <a:latin typeface="Calibri" panose="020F0502020204030204" pitchFamily="34" charset="0"/>
              <a:cs typeface="Calibri" panose="020F0502020204030204" pitchFamily="34" charset="0"/>
            </a:endParaRPr>
          </a:p>
          <a:p>
            <a:pPr marL="36900" indent="0">
              <a:buNone/>
            </a:pPr>
            <a:endParaRPr lang="en-US" sz="3200" b="0"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6292345"/>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038F-27B4-4F5A-B158-07592D99917C}"/>
              </a:ext>
            </a:extLst>
          </p:cNvPr>
          <p:cNvSpPr>
            <a:spLocks noGrp="1"/>
          </p:cNvSpPr>
          <p:nvPr>
            <p:ph type="title"/>
          </p:nvPr>
        </p:nvSpPr>
        <p:spPr/>
        <p:txBody>
          <a:bodyPr/>
          <a:lstStyle/>
          <a:p>
            <a:r>
              <a:rPr lang="en-AU" dirty="0">
                <a:solidFill>
                  <a:schemeClr val="tx1"/>
                </a:solidFill>
              </a:rPr>
              <a:t>James Madison - 1787</a:t>
            </a:r>
          </a:p>
        </p:txBody>
      </p:sp>
      <p:sp>
        <p:nvSpPr>
          <p:cNvPr id="3" name="Content Placeholder 2">
            <a:extLst>
              <a:ext uri="{FF2B5EF4-FFF2-40B4-BE49-F238E27FC236}">
                <a16:creationId xmlns:a16="http://schemas.microsoft.com/office/drawing/2014/main" id="{0C0BBE6C-EE9B-4FE9-AFC9-08C39C2DEF21}"/>
              </a:ext>
            </a:extLst>
          </p:cNvPr>
          <p:cNvSpPr>
            <a:spLocks noGrp="1"/>
          </p:cNvSpPr>
          <p:nvPr>
            <p:ph idx="1"/>
          </p:nvPr>
        </p:nvSpPr>
        <p:spPr>
          <a:xfrm>
            <a:off x="913795" y="1732449"/>
            <a:ext cx="10456570" cy="5026160"/>
          </a:xfrm>
        </p:spPr>
        <p:txBody>
          <a:bodyPr>
            <a:noAutofit/>
          </a:bodyPr>
          <a:lstStyle/>
          <a:p>
            <a:pPr marL="36900" indent="0">
              <a:buNone/>
            </a:pPr>
            <a:r>
              <a:rPr lang="en-US" sz="3200" b="0" i="0" dirty="0">
                <a:solidFill>
                  <a:schemeClr val="tx1"/>
                </a:solidFill>
                <a:effectLst/>
                <a:latin typeface="Open Sans"/>
              </a:rPr>
              <a:t>"Le droit de vote est un article fondamental des constitutions républicaines. La réglementation de ce droit est en même temps une tâche particulièrement délicate. Accorder le droit [de vote] exclusivement aux propriétaires, et les droits des personnes peuvent être opprimés... . Étendez-le également à tous, et les droits des [propriétaires] ...peuvent être annulés par une majorité sans propriété...."</a:t>
            </a:r>
            <a:endParaRPr lang="en-US" sz="3200" b="0"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12498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Template>Slate</ap:Template>
  <ap:TotalTime>4674</ap:TotalTime>
  <ap:Words>3331</ap:Words>
  <ap:Application>Microsoft Office PowerPoint</ap:Application>
  <ap:PresentationFormat>Widescreen</ap:PresentationFormat>
  <ap:Paragraphs>146</ap:Paragraphs>
  <ap:Slides>49</ap:Slides>
  <ap:Notes>15</ap:Notes>
  <ap:HiddenSlides>0</ap:HiddenSlides>
  <ap:MMClips>0</ap:MMClips>
  <ap:ScaleCrop>false</ap:ScaleCrop>
  <ap:HeadingPairs>
    <vt:vector baseType="variant" size="6">
      <vt:variant>
        <vt:lpstr>Fonts Used</vt:lpstr>
      </vt:variant>
      <vt:variant>
        <vt:i4>13</vt:i4>
      </vt:variant>
      <vt:variant>
        <vt:lpstr>Theme</vt:lpstr>
      </vt:variant>
      <vt:variant>
        <vt:i4>1</vt:i4>
      </vt:variant>
      <vt:variant>
        <vt:lpstr>Slide Titles</vt:lpstr>
      </vt:variant>
      <vt:variant>
        <vt:i4>49</vt:i4>
      </vt:variant>
    </vt:vector>
  </ap:HeadingPairs>
  <ap:TitlesOfParts>
    <vt:vector baseType="lpstr" size="63">
      <vt:lpstr>Aptos</vt:lpstr>
      <vt:lpstr>Arial</vt:lpstr>
      <vt:lpstr>Benton Sans</vt:lpstr>
      <vt:lpstr>benton-sans</vt:lpstr>
      <vt:lpstr>Calibri</vt:lpstr>
      <vt:lpstr>Calisto MT</vt:lpstr>
      <vt:lpstr>cschoolbook</vt:lpstr>
      <vt:lpstr>Georgia</vt:lpstr>
      <vt:lpstr>inherit</vt:lpstr>
      <vt:lpstr>Open Sans</vt:lpstr>
      <vt:lpstr>Proxima Nova</vt:lpstr>
      <vt:lpstr>Times New Roman</vt:lpstr>
      <vt:lpstr>Wingdings 2</vt:lpstr>
      <vt:lpstr>Slate</vt:lpstr>
      <vt:lpstr>The Line of Progression/Restoration</vt:lpstr>
      <vt:lpstr>The Line of Restoration </vt:lpstr>
      <vt:lpstr>The Magna Carta – 15th June, 1215</vt:lpstr>
      <vt:lpstr>The Magna Carta – 15th June, 1215</vt:lpstr>
      <vt:lpstr>The Enlightenment, 1685 - 1815</vt:lpstr>
      <vt:lpstr>The Battles of Lexington &amp; Condord – April 19, 1775</vt:lpstr>
      <vt:lpstr>The  Declaration  of  Independence  July 4, 1776</vt:lpstr>
      <vt:lpstr>The Declaration of Independence, July 4,1776</vt:lpstr>
      <vt:lpstr>James Madison - 1787</vt:lpstr>
      <vt:lpstr>John Adams – Defense of the Constitutions of Government of the United States of America (1787)</vt:lpstr>
      <vt:lpstr>The Constitution of the United States  March 4, 1789</vt:lpstr>
      <vt:lpstr>The US Constitution, March 4, 1789</vt:lpstr>
      <vt:lpstr>Democratic Republic</vt:lpstr>
      <vt:lpstr>The Emancipation Proclamation  January 1, 1863</vt:lpstr>
      <vt:lpstr>The Emancipation Proclamation – Sept 22, 1862</vt:lpstr>
      <vt:lpstr>The Ghettysburg Address, Nov 19, 1863</vt:lpstr>
      <vt:lpstr>13th Amendment – December 6, 1865</vt:lpstr>
      <vt:lpstr>14th Amendment – December 6, 1865</vt:lpstr>
      <vt:lpstr> THE RIGHT TO VOTE </vt:lpstr>
      <vt:lpstr>15th Amendment - February 3, 1870</vt:lpstr>
      <vt:lpstr>The 19th Amendment August 19, 1920</vt:lpstr>
      <vt:lpstr>“The Right to Vote”</vt:lpstr>
      <vt:lpstr>www.catholicculture.org</vt:lpstr>
      <vt:lpstr>PowerPoint Presentation</vt:lpstr>
      <vt:lpstr>Universal Declaration of Human Rights (UDHR)  Article 21 </vt:lpstr>
      <vt:lpstr>Martin Luther King Jnr – May 17, 1957</vt:lpstr>
      <vt:lpstr>PowerPoint Presentation</vt:lpstr>
      <vt:lpstr>The Civil Rights Act of 1964</vt:lpstr>
      <vt:lpstr>The 24th Amendment – January 23, 1964</vt:lpstr>
      <vt:lpstr>Justice Hugo Black  Wesberry v. Sanders, 376 U.S. 1, 17 (1964)</vt:lpstr>
      <vt:lpstr>Chief Justice Earl Warren  Reynolds v. Sims, 377 U.S. 533, 555 (1964)</vt:lpstr>
      <vt:lpstr>Martin Luther King Jnr - June 19,1965</vt:lpstr>
      <vt:lpstr>John Lewis, March 7, 1965</vt:lpstr>
      <vt:lpstr>Voting Rights Act of 1965</vt:lpstr>
      <vt:lpstr>VRA, Section 5 Covered Jurisdictions</vt:lpstr>
      <vt:lpstr>POLITICAL SPECTRUM</vt:lpstr>
      <vt:lpstr>The 26h Amendment July 1, 1971</vt:lpstr>
      <vt:lpstr>Paul Weyrich, August 1980 </vt:lpstr>
      <vt:lpstr>Shelby County v. Holder </vt:lpstr>
      <vt:lpstr>2021 Election Integrity Act, HB531, Georgia</vt:lpstr>
      <vt:lpstr>For the People Act - HR 1</vt:lpstr>
      <vt:lpstr>The John R. Lewis Voting Rights Act – HR 4</vt:lpstr>
      <vt:lpstr>Ways Women’s Votes are Suppressed</vt:lpstr>
      <vt:lpstr>Ways LGBTQ Votes are Suppressed</vt:lpstr>
      <vt:lpstr>Ways LGBTQ Votes are Suppressed</vt:lpstr>
      <vt:lpstr>THE RIGHT TO VOTE 17th April 2021</vt:lpstr>
      <vt:lpstr>Justice Hugo Black  Wesberry v. Sanders, 376 U.S. 1, 17 (1964)</vt:lpstr>
      <vt:lpstr>Ian Bremmer - TED, January 2024;  The US Vs. Itself </vt:lpstr>
      <vt:lpstr>Ian Bremmer - TED, January 2024;  The US Vs. Itself</vt:lpstr>
    </vt:vector>
  </ap:TitlesOfParts>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The Right to Vote</dc:title>
  <dc:creator>Terrie Lambert</dc:creator>
  <lastModifiedBy>Terrie Lambert</lastModifiedBy>
  <revision>154</revision>
  <lastPrinted>2021-04-16T23:03:15.0000000Z</lastPrinted>
  <dcterms:created xsi:type="dcterms:W3CDTF">2021-03-29T08:42:32.0000000Z</dcterms:created>
  <dcterms:modified xsi:type="dcterms:W3CDTF">2024-05-30T23:56:21.0000000Z</dcterms:modified>
  <keywords>, docId:CA44B7F1057465130C3F230D24FCADB6</keywords>
</coreProperties>
</file>